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notesMasterIdLst>
    <p:notesMasterId r:id="rId54"/>
  </p:notesMasterIdLst>
  <p:sldIdLst>
    <p:sldId id="256" r:id="rId2"/>
    <p:sldId id="269" r:id="rId3"/>
    <p:sldId id="271" r:id="rId4"/>
    <p:sldId id="309" r:id="rId5"/>
    <p:sldId id="275" r:id="rId6"/>
    <p:sldId id="263" r:id="rId7"/>
    <p:sldId id="276" r:id="rId8"/>
    <p:sldId id="272" r:id="rId9"/>
    <p:sldId id="273" r:id="rId10"/>
    <p:sldId id="270" r:id="rId11"/>
    <p:sldId id="258" r:id="rId12"/>
    <p:sldId id="259" r:id="rId13"/>
    <p:sldId id="260" r:id="rId14"/>
    <p:sldId id="257" r:id="rId15"/>
    <p:sldId id="261" r:id="rId16"/>
    <p:sldId id="266" r:id="rId17"/>
    <p:sldId id="262" r:id="rId18"/>
    <p:sldId id="278" r:id="rId19"/>
    <p:sldId id="286" r:id="rId20"/>
    <p:sldId id="268" r:id="rId21"/>
    <p:sldId id="267" r:id="rId22"/>
    <p:sldId id="277" r:id="rId23"/>
    <p:sldId id="279" r:id="rId24"/>
    <p:sldId id="280" r:id="rId25"/>
    <p:sldId id="281" r:id="rId26"/>
    <p:sldId id="282" r:id="rId27"/>
    <p:sldId id="283" r:id="rId28"/>
    <p:sldId id="284" r:id="rId29"/>
    <p:sldId id="305" r:id="rId30"/>
    <p:sldId id="285" r:id="rId31"/>
    <p:sldId id="287" r:id="rId32"/>
    <p:sldId id="300" r:id="rId33"/>
    <p:sldId id="288" r:id="rId34"/>
    <p:sldId id="293" r:id="rId35"/>
    <p:sldId id="289" r:id="rId36"/>
    <p:sldId id="290" r:id="rId37"/>
    <p:sldId id="291" r:id="rId38"/>
    <p:sldId id="292" r:id="rId39"/>
    <p:sldId id="294" r:id="rId40"/>
    <p:sldId id="295" r:id="rId41"/>
    <p:sldId id="296" r:id="rId42"/>
    <p:sldId id="297" r:id="rId43"/>
    <p:sldId id="298" r:id="rId44"/>
    <p:sldId id="299" r:id="rId45"/>
    <p:sldId id="301" r:id="rId46"/>
    <p:sldId id="303" r:id="rId47"/>
    <p:sldId id="304" r:id="rId48"/>
    <p:sldId id="302" r:id="rId49"/>
    <p:sldId id="306" r:id="rId50"/>
    <p:sldId id="307" r:id="rId51"/>
    <p:sldId id="308" r:id="rId52"/>
    <p:sldId id="274" r:id="rId53"/>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snapToGrid="0">
      <p:cViewPr varScale="1">
        <p:scale>
          <a:sx n="66" d="100"/>
          <a:sy n="66" d="100"/>
        </p:scale>
        <p:origin x="-876"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25BCCA-D13F-4C9D-BBB6-B311DCDD5AD3}" type="datetimeFigureOut">
              <a:rPr lang="en-US" smtClean="0"/>
              <a:t>12/10/2022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A55401-4844-4F34-A076-A4F89DCC5423}" type="slidenum">
              <a:rPr lang="en-US" smtClean="0"/>
              <a:t>‹#›</a:t>
            </a:fld>
            <a:endParaRPr lang="en-US"/>
          </a:p>
        </p:txBody>
      </p:sp>
    </p:spTree>
    <p:extLst>
      <p:ext uri="{BB962C8B-B14F-4D97-AF65-F5344CB8AC3E}">
        <p14:creationId xmlns:p14="http://schemas.microsoft.com/office/powerpoint/2010/main" val="173749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A55401-4844-4F34-A076-A4F89DCC5423}" type="slidenum">
              <a:rPr lang="en-US" smtClean="0"/>
              <a:t>5</a:t>
            </a:fld>
            <a:endParaRPr lang="en-US"/>
          </a:p>
        </p:txBody>
      </p:sp>
    </p:spTree>
    <p:extLst>
      <p:ext uri="{BB962C8B-B14F-4D97-AF65-F5344CB8AC3E}">
        <p14:creationId xmlns:p14="http://schemas.microsoft.com/office/powerpoint/2010/main" val="2545897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2F6070-68CE-4E18-98CF-305875A93549}" type="datetime8">
              <a:rPr lang="fa-IR" smtClean="0"/>
              <a:t>دسامبر 10، 22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1EB0A77-6E8D-4891-8989-23436C968136}" type="slidenum">
              <a:rPr lang="fa-IR" smtClean="0"/>
              <a:t>‹#›</a:t>
            </a:fld>
            <a:endParaRPr lang="fa-I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7258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3496013-A466-4F66-AA85-8B979D27E8E5}" type="datetime8">
              <a:rPr lang="fa-IR" smtClean="0"/>
              <a:t>دسامبر 10، 22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1EB0A77-6E8D-4891-8989-23436C968136}" type="slidenum">
              <a:rPr lang="fa-IR" smtClean="0"/>
              <a:t>‹#›</a:t>
            </a:fld>
            <a:endParaRPr lang="fa-IR"/>
          </a:p>
        </p:txBody>
      </p:sp>
    </p:spTree>
    <p:extLst>
      <p:ext uri="{BB962C8B-B14F-4D97-AF65-F5344CB8AC3E}">
        <p14:creationId xmlns:p14="http://schemas.microsoft.com/office/powerpoint/2010/main" val="363146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F41871-5447-44F0-880E-E8441348AB65}" type="datetime8">
              <a:rPr lang="fa-IR" smtClean="0"/>
              <a:t>دسامبر 10، 22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1EB0A77-6E8D-4891-8989-23436C968136}" type="slidenum">
              <a:rPr lang="fa-IR" smtClean="0"/>
              <a:t>‹#›</a:t>
            </a:fld>
            <a:endParaRPr lang="fa-IR"/>
          </a:p>
        </p:txBody>
      </p:sp>
    </p:spTree>
    <p:extLst>
      <p:ext uri="{BB962C8B-B14F-4D97-AF65-F5344CB8AC3E}">
        <p14:creationId xmlns:p14="http://schemas.microsoft.com/office/powerpoint/2010/main" val="2631665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8D7C43-E01D-49AA-955C-2DF5DB6B91EA}" type="datetime8">
              <a:rPr lang="fa-IR" smtClean="0"/>
              <a:t>دسامبر 10، 22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1EB0A77-6E8D-4891-8989-23436C968136}" type="slidenum">
              <a:rPr lang="fa-IR" smtClean="0"/>
              <a:t>‹#›</a:t>
            </a:fld>
            <a:endParaRPr lang="fa-IR"/>
          </a:p>
        </p:txBody>
      </p:sp>
    </p:spTree>
    <p:extLst>
      <p:ext uri="{BB962C8B-B14F-4D97-AF65-F5344CB8AC3E}">
        <p14:creationId xmlns:p14="http://schemas.microsoft.com/office/powerpoint/2010/main" val="2055347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48AFD9-B74E-4342-831F-FBD0DFFBAD36}" type="datetime8">
              <a:rPr lang="fa-IR" smtClean="0"/>
              <a:t>دسامبر 10، 22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1EB0A77-6E8D-4891-8989-23436C968136}" type="slidenum">
              <a:rPr lang="fa-IR" smtClean="0"/>
              <a:t>‹#›</a:t>
            </a:fld>
            <a:endParaRPr lang="fa-I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8592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D850178-1E68-4E9D-9AAE-539F3DB47AE8}" type="datetime8">
              <a:rPr lang="fa-IR" smtClean="0"/>
              <a:t>دسامبر 10، 22</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91EB0A77-6E8D-4891-8989-23436C968136}" type="slidenum">
              <a:rPr lang="fa-IR" smtClean="0"/>
              <a:t>‹#›</a:t>
            </a:fld>
            <a:endParaRPr lang="fa-IR"/>
          </a:p>
        </p:txBody>
      </p:sp>
    </p:spTree>
    <p:extLst>
      <p:ext uri="{BB962C8B-B14F-4D97-AF65-F5344CB8AC3E}">
        <p14:creationId xmlns:p14="http://schemas.microsoft.com/office/powerpoint/2010/main" val="854506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3B97338-ED03-450E-A0C9-5C2C7503AC78}" type="datetime8">
              <a:rPr lang="fa-IR" smtClean="0"/>
              <a:t>دسامبر 10، 22</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91EB0A77-6E8D-4891-8989-23436C968136}" type="slidenum">
              <a:rPr lang="fa-IR" smtClean="0"/>
              <a:t>‹#›</a:t>
            </a:fld>
            <a:endParaRPr lang="fa-IR"/>
          </a:p>
        </p:txBody>
      </p:sp>
    </p:spTree>
    <p:extLst>
      <p:ext uri="{BB962C8B-B14F-4D97-AF65-F5344CB8AC3E}">
        <p14:creationId xmlns:p14="http://schemas.microsoft.com/office/powerpoint/2010/main" val="627473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FD14A1A-E9B3-4CE4-A3FF-F481CC3DFDCC}" type="datetime8">
              <a:rPr lang="fa-IR" smtClean="0"/>
              <a:t>دسامبر 10، 22</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1EB0A77-6E8D-4891-8989-23436C968136}" type="slidenum">
              <a:rPr lang="fa-IR" smtClean="0"/>
              <a:t>‹#›</a:t>
            </a:fld>
            <a:endParaRPr lang="fa-IR"/>
          </a:p>
        </p:txBody>
      </p:sp>
    </p:spTree>
    <p:extLst>
      <p:ext uri="{BB962C8B-B14F-4D97-AF65-F5344CB8AC3E}">
        <p14:creationId xmlns:p14="http://schemas.microsoft.com/office/powerpoint/2010/main" val="695626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2C4DFCD-D614-4B12-8A8E-E1808AA7F9A9}" type="datetime8">
              <a:rPr lang="fa-IR" smtClean="0"/>
              <a:t>دسامبر 10، 22</a:t>
            </a:fld>
            <a:endParaRPr lang="fa-I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fa-IR"/>
          </a:p>
        </p:txBody>
      </p:sp>
      <p:sp>
        <p:nvSpPr>
          <p:cNvPr id="9" name="Slide Number Placeholder 8"/>
          <p:cNvSpPr>
            <a:spLocks noGrp="1"/>
          </p:cNvSpPr>
          <p:nvPr>
            <p:ph type="sldNum" sz="quarter" idx="12"/>
          </p:nvPr>
        </p:nvSpPr>
        <p:spPr/>
        <p:txBody>
          <a:bodyPr/>
          <a:lstStyle/>
          <a:p>
            <a:fld id="{91EB0A77-6E8D-4891-8989-23436C968136}" type="slidenum">
              <a:rPr lang="fa-IR" smtClean="0"/>
              <a:t>‹#›</a:t>
            </a:fld>
            <a:endParaRPr lang="fa-IR"/>
          </a:p>
        </p:txBody>
      </p:sp>
    </p:spTree>
    <p:extLst>
      <p:ext uri="{BB962C8B-B14F-4D97-AF65-F5344CB8AC3E}">
        <p14:creationId xmlns:p14="http://schemas.microsoft.com/office/powerpoint/2010/main" val="3677841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05245ED-0645-4EC4-818E-2577D6FBE6D6}" type="datetime8">
              <a:rPr lang="fa-IR" smtClean="0"/>
              <a:t>دسامبر 10، 22</a:t>
            </a:fld>
            <a:endParaRPr lang="fa-I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fa-I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1EB0A77-6E8D-4891-8989-23436C968136}" type="slidenum">
              <a:rPr lang="fa-IR" smtClean="0"/>
              <a:t>‹#›</a:t>
            </a:fld>
            <a:endParaRPr lang="fa-IR"/>
          </a:p>
        </p:txBody>
      </p:sp>
    </p:spTree>
    <p:extLst>
      <p:ext uri="{BB962C8B-B14F-4D97-AF65-F5344CB8AC3E}">
        <p14:creationId xmlns:p14="http://schemas.microsoft.com/office/powerpoint/2010/main" val="2039770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83AB2F-1F57-46D8-B74F-71784741B98C}" type="datetime8">
              <a:rPr lang="fa-IR" smtClean="0"/>
              <a:t>دسامبر 10، 22</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91EB0A77-6E8D-4891-8989-23436C968136}" type="slidenum">
              <a:rPr lang="fa-IR" smtClean="0"/>
              <a:t>‹#›</a:t>
            </a:fld>
            <a:endParaRPr lang="fa-IR"/>
          </a:p>
        </p:txBody>
      </p:sp>
    </p:spTree>
    <p:extLst>
      <p:ext uri="{BB962C8B-B14F-4D97-AF65-F5344CB8AC3E}">
        <p14:creationId xmlns:p14="http://schemas.microsoft.com/office/powerpoint/2010/main" val="1029106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2651DF6-57AE-4248-BED7-B29A04819DA7}" type="datetime8">
              <a:rPr lang="fa-IR" smtClean="0"/>
              <a:t>دسامبر 10، 22</a:t>
            </a:fld>
            <a:endParaRPr lang="fa-I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fa-I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1EB0A77-6E8D-4891-8989-23436C968136}" type="slidenum">
              <a:rPr lang="fa-IR" smtClean="0"/>
              <a:t>‹#›</a:t>
            </a:fld>
            <a:endParaRPr lang="fa-I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5341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1"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r" defTabSz="914400" rtl="1"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r" defTabSz="914400" rtl="1"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patentscope.wipo.int/search/en/search.jsf" TargetMode="External"/><Relationship Id="rId1" Type="http://schemas.openxmlformats.org/officeDocument/2006/relationships/slideLayout" Target="../slideLayouts/slideLayout2.xml"/><Relationship Id="rId5" Type="http://schemas.openxmlformats.org/officeDocument/2006/relationships/image" Target="../media/image25.png"/><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0051" y="431405"/>
            <a:ext cx="10058400" cy="3566160"/>
          </a:xfrm>
        </p:spPr>
        <p:txBody>
          <a:bodyPr>
            <a:normAutofit/>
          </a:bodyPr>
          <a:lstStyle/>
          <a:p>
            <a:pPr algn="ctr"/>
            <a:r>
              <a:rPr lang="fa-IR" sz="6600" b="1" dirty="0" smtClean="0">
                <a:cs typeface="B Nazanin" panose="00000400000000000000" pitchFamily="2" charset="-78"/>
              </a:rPr>
              <a:t>کارگاه پروپوزال نویسی </a:t>
            </a:r>
            <a:br>
              <a:rPr lang="fa-IR" sz="6600" b="1" dirty="0" smtClean="0">
                <a:cs typeface="B Nazanin" panose="00000400000000000000" pitchFamily="2" charset="-78"/>
              </a:rPr>
            </a:br>
            <a:r>
              <a:rPr lang="fa-IR" sz="6600" b="1" dirty="0" smtClean="0">
                <a:cs typeface="B Nazanin" panose="00000400000000000000" pitchFamily="2" charset="-78"/>
              </a:rPr>
              <a:t>(فناورانه)</a:t>
            </a:r>
            <a:endParaRPr lang="fa-IR" sz="6600" b="1" dirty="0">
              <a:cs typeface="B Nazanin" panose="00000400000000000000" pitchFamily="2" charset="-78"/>
            </a:endParaRPr>
          </a:p>
        </p:txBody>
      </p:sp>
      <p:sp>
        <p:nvSpPr>
          <p:cNvPr id="3" name="Footer Placeholder 2"/>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1EB0A77-6E8D-4891-8989-23436C968136}" type="slidenum">
              <a:rPr lang="fa-IR" smtClean="0"/>
              <a:t>1</a:t>
            </a:fld>
            <a:endParaRPr lang="fa-IR"/>
          </a:p>
        </p:txBody>
      </p:sp>
    </p:spTree>
    <p:extLst>
      <p:ext uri="{BB962C8B-B14F-4D97-AF65-F5344CB8AC3E}">
        <p14:creationId xmlns:p14="http://schemas.microsoft.com/office/powerpoint/2010/main" val="41495831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cs typeface="B Nazanin" panose="00000400000000000000" pitchFamily="2" charset="-78"/>
              </a:rPr>
              <a:t>انتخاب موضوع </a:t>
            </a:r>
            <a:endParaRPr lang="en-US" b="1" dirty="0">
              <a:cs typeface="B Nazanin" panose="00000400000000000000" pitchFamily="2" charset="-78"/>
            </a:endParaRPr>
          </a:p>
        </p:txBody>
      </p:sp>
      <p:sp>
        <p:nvSpPr>
          <p:cNvPr id="3" name="Content Placeholder 2"/>
          <p:cNvSpPr>
            <a:spLocks noGrp="1"/>
          </p:cNvSpPr>
          <p:nvPr>
            <p:ph idx="1"/>
          </p:nvPr>
        </p:nvSpPr>
        <p:spPr>
          <a:xfrm>
            <a:off x="1097280" y="1859382"/>
            <a:ext cx="10058400" cy="4023360"/>
          </a:xfrm>
        </p:spPr>
        <p:txBody>
          <a:bodyPr>
            <a:normAutofit lnSpcReduction="10000"/>
          </a:bodyPr>
          <a:lstStyle/>
          <a:p>
            <a:r>
              <a:rPr lang="fa-IR" dirty="0" smtClean="0">
                <a:solidFill>
                  <a:schemeClr val="tx1"/>
                </a:solidFill>
                <a:cs typeface="B Nazanin" panose="00000400000000000000" pitchFamily="2" charset="-78"/>
              </a:rPr>
              <a:t>ارتباط بین تخصص فرد و موضوع پیشنهادی </a:t>
            </a:r>
          </a:p>
          <a:p>
            <a:r>
              <a:rPr lang="fa-IR" dirty="0" smtClean="0">
                <a:solidFill>
                  <a:schemeClr val="tx1"/>
                </a:solidFill>
                <a:cs typeface="B Nazanin" panose="00000400000000000000" pitchFamily="2" charset="-78"/>
              </a:rPr>
              <a:t>می تواند از افراد با تخصص های دیگر نیز بهره برد </a:t>
            </a:r>
          </a:p>
          <a:p>
            <a:r>
              <a:rPr lang="fa-IR" dirty="0" smtClean="0">
                <a:solidFill>
                  <a:schemeClr val="tx1"/>
                </a:solidFill>
                <a:cs typeface="B Nazanin" panose="00000400000000000000" pitchFamily="2" charset="-78"/>
              </a:rPr>
              <a:t>افراد بدون تحصیلات مرتبط بایستی از طریق فرد متخصص دارای وابستگی به دانشگاه جهت تامین اعتبار اقدام نماید. </a:t>
            </a:r>
          </a:p>
          <a:p>
            <a:r>
              <a:rPr lang="fa-IR" dirty="0" smtClean="0">
                <a:solidFill>
                  <a:schemeClr val="tx1"/>
                </a:solidFill>
                <a:cs typeface="B Nazanin" panose="00000400000000000000" pitchFamily="2" charset="-78"/>
              </a:rPr>
              <a:t>موضوعات دارای اولویت انتخاب نمایید.</a:t>
            </a:r>
          </a:p>
          <a:p>
            <a:r>
              <a:rPr lang="fa-IR" dirty="0" smtClean="0">
                <a:solidFill>
                  <a:schemeClr val="tx1"/>
                </a:solidFill>
                <a:cs typeface="B Nazanin" panose="00000400000000000000" pitchFamily="2" charset="-78"/>
              </a:rPr>
              <a:t>موضوع غیر تکراری باشد</a:t>
            </a:r>
          </a:p>
          <a:p>
            <a:r>
              <a:rPr lang="fa-IR" dirty="0" smtClean="0">
                <a:solidFill>
                  <a:schemeClr val="tx1"/>
                </a:solidFill>
                <a:cs typeface="B Nazanin" panose="00000400000000000000" pitchFamily="2" charset="-78"/>
              </a:rPr>
              <a:t>گاهی میتوان بومی سازی یک محصول خارجی به منظور جلوگیری کاهش هزینه تمام شده مد نظر باشد</a:t>
            </a:r>
          </a:p>
          <a:p>
            <a:r>
              <a:rPr lang="fa-IR" dirty="0" smtClean="0">
                <a:solidFill>
                  <a:schemeClr val="tx1"/>
                </a:solidFill>
                <a:cs typeface="B Nazanin" panose="00000400000000000000" pitchFamily="2" charset="-78"/>
              </a:rPr>
              <a:t>گاهی میتواند بهینه سازی یا افزودن یک ویژگی یا قابلیت جدید مد نظر باشد.</a:t>
            </a:r>
          </a:p>
          <a:p>
            <a:r>
              <a:rPr lang="fa-IR" dirty="0" smtClean="0">
                <a:solidFill>
                  <a:schemeClr val="tx1"/>
                </a:solidFill>
                <a:cs typeface="B Nazanin" panose="00000400000000000000" pitchFamily="2" charset="-78"/>
              </a:rPr>
              <a:t>منابع لازم برای آن قابل تامین باشد </a:t>
            </a:r>
          </a:p>
          <a:p>
            <a:r>
              <a:rPr lang="fa-IR" dirty="0" smtClean="0">
                <a:solidFill>
                  <a:schemeClr val="tx1"/>
                </a:solidFill>
                <a:cs typeface="B Nazanin" panose="00000400000000000000" pitchFamily="2" charset="-78"/>
              </a:rPr>
              <a:t>تجهیزات کافی وجود داشته باشد به عنوان مثال در تولید داور ها ممکن است بحث بسته بندی و بلیسترینگ محدود کننده باشد در حالی تولید داروی مورد نظر فرایندی ساده باشد.  </a:t>
            </a:r>
            <a:endParaRPr lang="en-US" dirty="0">
              <a:solidFill>
                <a:schemeClr val="tx1"/>
              </a:solidFill>
              <a:cs typeface="B Nazanin" panose="00000400000000000000" pitchFamily="2" charset="-78"/>
            </a:endParaRP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1EB0A77-6E8D-4891-8989-23436C968136}" type="slidenum">
              <a:rPr lang="fa-IR" smtClean="0"/>
              <a:t>10</a:t>
            </a:fld>
            <a:endParaRPr lang="fa-IR"/>
          </a:p>
        </p:txBody>
      </p:sp>
    </p:spTree>
    <p:extLst>
      <p:ext uri="{BB962C8B-B14F-4D97-AF65-F5344CB8AC3E}">
        <p14:creationId xmlns:p14="http://schemas.microsoft.com/office/powerpoint/2010/main" val="397437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How can we download the proposal template? </a:t>
            </a:r>
            <a:endParaRPr lang="fa-IR" dirty="0"/>
          </a:p>
        </p:txBody>
      </p:sp>
      <p:pic>
        <p:nvPicPr>
          <p:cNvPr id="5" name="Content Placeholder 4"/>
          <p:cNvPicPr>
            <a:picLocks noGrp="1" noChangeAspect="1"/>
          </p:cNvPicPr>
          <p:nvPr>
            <p:ph idx="1"/>
          </p:nvPr>
        </p:nvPicPr>
        <p:blipFill>
          <a:blip r:embed="rId2"/>
          <a:stretch>
            <a:fillRect/>
          </a:stretch>
        </p:blipFill>
        <p:spPr>
          <a:xfrm>
            <a:off x="1097280" y="1737360"/>
            <a:ext cx="10058400" cy="3914579"/>
          </a:xfrm>
          <a:prstGeom prst="rect">
            <a:avLst/>
          </a:prstGeom>
        </p:spPr>
      </p:pic>
      <p:cxnSp>
        <p:nvCxnSpPr>
          <p:cNvPr id="7" name="Straight Arrow Connector 6"/>
          <p:cNvCxnSpPr/>
          <p:nvPr/>
        </p:nvCxnSpPr>
        <p:spPr>
          <a:xfrm flipV="1">
            <a:off x="8447964" y="4626591"/>
            <a:ext cx="1869743" cy="1364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91EB0A77-6E8D-4891-8989-23436C968136}" type="slidenum">
              <a:rPr lang="fa-IR" smtClean="0"/>
              <a:t>11</a:t>
            </a:fld>
            <a:endParaRPr lang="fa-IR"/>
          </a:p>
        </p:txBody>
      </p:sp>
    </p:spTree>
    <p:extLst>
      <p:ext uri="{BB962C8B-B14F-4D97-AF65-F5344CB8AC3E}">
        <p14:creationId xmlns:p14="http://schemas.microsoft.com/office/powerpoint/2010/main" val="30212275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By </a:t>
            </a:r>
            <a:r>
              <a:rPr lang="en-US" dirty="0"/>
              <a:t>finding the Vice President of Research and Technology</a:t>
            </a:r>
            <a:endParaRPr lang="fa-IR" dirty="0"/>
          </a:p>
        </p:txBody>
      </p:sp>
      <p:pic>
        <p:nvPicPr>
          <p:cNvPr id="4" name="Content Placeholder 3"/>
          <p:cNvPicPr>
            <a:picLocks noGrp="1" noChangeAspect="1"/>
          </p:cNvPicPr>
          <p:nvPr>
            <p:ph idx="1"/>
          </p:nvPr>
        </p:nvPicPr>
        <p:blipFill>
          <a:blip r:embed="rId2"/>
          <a:stretch>
            <a:fillRect/>
          </a:stretch>
        </p:blipFill>
        <p:spPr>
          <a:xfrm>
            <a:off x="832513" y="1846264"/>
            <a:ext cx="10323167" cy="2657498"/>
          </a:xfrm>
          <a:prstGeom prst="rect">
            <a:avLst/>
          </a:prstGeom>
        </p:spPr>
      </p:pic>
      <p:pic>
        <p:nvPicPr>
          <p:cNvPr id="5" name="Picture 4"/>
          <p:cNvPicPr>
            <a:picLocks noChangeAspect="1"/>
          </p:cNvPicPr>
          <p:nvPr/>
        </p:nvPicPr>
        <p:blipFill>
          <a:blip r:embed="rId3"/>
          <a:stretch>
            <a:fillRect/>
          </a:stretch>
        </p:blipFill>
        <p:spPr>
          <a:xfrm>
            <a:off x="1333385" y="4612666"/>
            <a:ext cx="9321421" cy="1405441"/>
          </a:xfrm>
          <a:prstGeom prst="rect">
            <a:avLst/>
          </a:prstGeom>
        </p:spPr>
      </p:pic>
      <p:sp>
        <p:nvSpPr>
          <p:cNvPr id="3" name="Footer Placeholder 2"/>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1EB0A77-6E8D-4891-8989-23436C968136}" type="slidenum">
              <a:rPr lang="fa-IR" smtClean="0"/>
              <a:t>12</a:t>
            </a:fld>
            <a:endParaRPr lang="fa-IR"/>
          </a:p>
        </p:txBody>
      </p:sp>
    </p:spTree>
    <p:extLst>
      <p:ext uri="{BB962C8B-B14F-4D97-AF65-F5344CB8AC3E}">
        <p14:creationId xmlns:p14="http://schemas.microsoft.com/office/powerpoint/2010/main" val="10895654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1846523" y="1843231"/>
            <a:ext cx="8886825" cy="3209925"/>
          </a:xfrm>
          <a:prstGeom prst="rect">
            <a:avLst/>
          </a:prstGeom>
        </p:spPr>
      </p:pic>
      <p:cxnSp>
        <p:nvCxnSpPr>
          <p:cNvPr id="8" name="Straight Arrow Connector 7"/>
          <p:cNvCxnSpPr/>
          <p:nvPr/>
        </p:nvCxnSpPr>
        <p:spPr>
          <a:xfrm>
            <a:off x="6289935" y="2988860"/>
            <a:ext cx="1107152"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1EB0A77-6E8D-4891-8989-23436C968136}" type="slidenum">
              <a:rPr lang="fa-IR" smtClean="0"/>
              <a:t>13</a:t>
            </a:fld>
            <a:endParaRPr lang="fa-IR"/>
          </a:p>
        </p:txBody>
      </p:sp>
    </p:spTree>
    <p:extLst>
      <p:ext uri="{BB962C8B-B14F-4D97-AF65-F5344CB8AC3E}">
        <p14:creationId xmlns:p14="http://schemas.microsoft.com/office/powerpoint/2010/main" val="26557166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pic>
        <p:nvPicPr>
          <p:cNvPr id="4" name="Content Placeholder 3"/>
          <p:cNvPicPr>
            <a:picLocks noGrp="1" noChangeAspect="1"/>
          </p:cNvPicPr>
          <p:nvPr>
            <p:ph idx="1"/>
          </p:nvPr>
        </p:nvPicPr>
        <p:blipFill>
          <a:blip r:embed="rId2"/>
          <a:stretch>
            <a:fillRect/>
          </a:stretch>
        </p:blipFill>
        <p:spPr>
          <a:xfrm>
            <a:off x="805218" y="1846263"/>
            <a:ext cx="10549719" cy="4022725"/>
          </a:xfrm>
          <a:prstGeom prst="rect">
            <a:avLst/>
          </a:prstGeom>
        </p:spPr>
      </p:pic>
      <p:sp>
        <p:nvSpPr>
          <p:cNvPr id="3" name="Footer Placeholder 2"/>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1EB0A77-6E8D-4891-8989-23436C968136}" type="slidenum">
              <a:rPr lang="fa-IR" smtClean="0"/>
              <a:t>14</a:t>
            </a:fld>
            <a:endParaRPr lang="fa-IR"/>
          </a:p>
        </p:txBody>
      </p:sp>
    </p:spTree>
    <p:extLst>
      <p:ext uri="{BB962C8B-B14F-4D97-AF65-F5344CB8AC3E}">
        <p14:creationId xmlns:p14="http://schemas.microsoft.com/office/powerpoint/2010/main" val="28918052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887103" y="1846263"/>
            <a:ext cx="10268577" cy="4022725"/>
          </a:xfrm>
          <a:prstGeom prst="rect">
            <a:avLst/>
          </a:prstGeom>
        </p:spPr>
      </p:pic>
      <p:sp>
        <p:nvSpPr>
          <p:cNvPr id="3" name="Footer Placeholder 2"/>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1EB0A77-6E8D-4891-8989-23436C968136}" type="slidenum">
              <a:rPr lang="fa-IR" smtClean="0"/>
              <a:t>15</a:t>
            </a:fld>
            <a:endParaRPr lang="fa-IR"/>
          </a:p>
        </p:txBody>
      </p:sp>
    </p:spTree>
    <p:extLst>
      <p:ext uri="{BB962C8B-B14F-4D97-AF65-F5344CB8AC3E}">
        <p14:creationId xmlns:p14="http://schemas.microsoft.com/office/powerpoint/2010/main" val="41922930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An example of successful of product based proposal  </a:t>
            </a:r>
            <a:endParaRPr lang="en-US" dirty="0"/>
          </a:p>
        </p:txBody>
      </p:sp>
      <p:pic>
        <p:nvPicPr>
          <p:cNvPr id="4" name="Content Placeholder 3"/>
          <p:cNvPicPr>
            <a:picLocks noGrp="1" noChangeAspect="1"/>
          </p:cNvPicPr>
          <p:nvPr>
            <p:ph idx="1"/>
          </p:nvPr>
        </p:nvPicPr>
        <p:blipFill>
          <a:blip r:embed="rId2"/>
          <a:stretch>
            <a:fillRect/>
          </a:stretch>
        </p:blipFill>
        <p:spPr>
          <a:xfrm>
            <a:off x="2803624" y="1846263"/>
            <a:ext cx="6645077" cy="4022725"/>
          </a:xfrm>
          <a:prstGeom prst="rect">
            <a:avLst/>
          </a:prstGeom>
        </p:spPr>
      </p:pic>
      <p:sp>
        <p:nvSpPr>
          <p:cNvPr id="3" name="Footer Placeholder 2"/>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1EB0A77-6E8D-4891-8989-23436C968136}" type="slidenum">
              <a:rPr lang="fa-IR" smtClean="0"/>
              <a:t>16</a:t>
            </a:fld>
            <a:endParaRPr lang="fa-IR"/>
          </a:p>
        </p:txBody>
      </p:sp>
    </p:spTree>
    <p:extLst>
      <p:ext uri="{BB962C8B-B14F-4D97-AF65-F5344CB8AC3E}">
        <p14:creationId xmlns:p14="http://schemas.microsoft.com/office/powerpoint/2010/main" val="30930056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5" name="Content Placeholder 4"/>
          <p:cNvPicPr>
            <a:picLocks noGrp="1" noChangeAspect="1"/>
          </p:cNvPicPr>
          <p:nvPr>
            <p:ph idx="1"/>
          </p:nvPr>
        </p:nvPicPr>
        <p:blipFill>
          <a:blip r:embed="rId2"/>
          <a:stretch>
            <a:fillRect/>
          </a:stretch>
        </p:blipFill>
        <p:spPr>
          <a:xfrm>
            <a:off x="1097279" y="1555845"/>
            <a:ext cx="10189419" cy="4302030"/>
          </a:xfrm>
          <a:prstGeom prst="rect">
            <a:avLst/>
          </a:prstGeom>
        </p:spPr>
      </p:pic>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91EB0A77-6E8D-4891-8989-23436C968136}" type="slidenum">
              <a:rPr lang="fa-IR" smtClean="0"/>
              <a:t>17</a:t>
            </a:fld>
            <a:endParaRPr lang="fa-IR"/>
          </a:p>
        </p:txBody>
      </p:sp>
    </p:spTree>
    <p:extLst>
      <p:ext uri="{BB962C8B-B14F-4D97-AF65-F5344CB8AC3E}">
        <p14:creationId xmlns:p14="http://schemas.microsoft.com/office/powerpoint/2010/main" val="8791113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0928" y="491319"/>
            <a:ext cx="10058400" cy="1450757"/>
          </a:xfrm>
        </p:spPr>
        <p:txBody>
          <a:bodyPr>
            <a:noAutofit/>
          </a:bodyPr>
          <a:lstStyle/>
          <a:p>
            <a:pPr algn="ctr"/>
            <a:r>
              <a:rPr lang="ar-SA" sz="3600" dirty="0">
                <a:cs typeface="B Nazanin" panose="00000400000000000000" pitchFamily="2" charset="-78"/>
              </a:rPr>
              <a:t>عنوان طرح: تولید فرآودهای غذایی کم پروتئین ( کیک، بستنی، همبرگر و نان حجیم)</a:t>
            </a:r>
            <a:r>
              <a:rPr lang="en-US" sz="3600" dirty="0">
                <a:cs typeface="B Nazanin" panose="00000400000000000000" pitchFamily="2" charset="-78"/>
              </a:rPr>
              <a:t/>
            </a:r>
            <a:br>
              <a:rPr lang="en-US" sz="3600" dirty="0">
                <a:cs typeface="B Nazanin" panose="00000400000000000000" pitchFamily="2" charset="-78"/>
              </a:rPr>
            </a:br>
            <a:endParaRPr lang="en-US" sz="3600" dirty="0">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050879" y="1528549"/>
            <a:ext cx="9962864" cy="4340439"/>
          </a:xfrm>
          <a:prstGeom prst="rect">
            <a:avLst/>
          </a:prstGeom>
        </p:spPr>
      </p:pic>
      <p:sp>
        <p:nvSpPr>
          <p:cNvPr id="3" name="Footer Placeholder 2"/>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1EB0A77-6E8D-4891-8989-23436C968136}" type="slidenum">
              <a:rPr lang="fa-IR" smtClean="0"/>
              <a:t>18</a:t>
            </a:fld>
            <a:endParaRPr lang="fa-IR"/>
          </a:p>
        </p:txBody>
      </p:sp>
    </p:spTree>
    <p:extLst>
      <p:ext uri="{BB962C8B-B14F-4D97-AF65-F5344CB8AC3E}">
        <p14:creationId xmlns:p14="http://schemas.microsoft.com/office/powerpoint/2010/main" val="5476899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stretch>
            <a:fillRect/>
          </a:stretch>
        </p:blipFill>
        <p:spPr>
          <a:xfrm>
            <a:off x="2654300" y="1871663"/>
            <a:ext cx="6943725" cy="3971925"/>
          </a:xfrm>
          <a:prstGeom prst="rect">
            <a:avLst/>
          </a:prstGeom>
        </p:spPr>
      </p:pic>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91EB0A77-6E8D-4891-8989-23436C968136}" type="slidenum">
              <a:rPr lang="fa-IR" smtClean="0"/>
              <a:t>19</a:t>
            </a:fld>
            <a:endParaRPr lang="fa-IR"/>
          </a:p>
        </p:txBody>
      </p:sp>
    </p:spTree>
    <p:extLst>
      <p:ext uri="{BB962C8B-B14F-4D97-AF65-F5344CB8AC3E}">
        <p14:creationId xmlns:p14="http://schemas.microsoft.com/office/powerpoint/2010/main" val="29917570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928048"/>
          </a:xfrm>
        </p:spPr>
        <p:txBody>
          <a:bodyPr/>
          <a:lstStyle/>
          <a:p>
            <a:pPr algn="ctr"/>
            <a:r>
              <a:rPr lang="fa-IR" dirty="0" smtClean="0">
                <a:cs typeface="B Nazanin" panose="00000400000000000000" pitchFamily="2" charset="-78"/>
              </a:rPr>
              <a:t>پروپوزال </a:t>
            </a:r>
            <a:endParaRPr lang="en-US" dirty="0">
              <a:cs typeface="B Nazanin" panose="00000400000000000000" pitchFamily="2" charset="-78"/>
            </a:endParaRPr>
          </a:p>
        </p:txBody>
      </p:sp>
      <p:sp>
        <p:nvSpPr>
          <p:cNvPr id="3" name="Content Placeholder 2"/>
          <p:cNvSpPr>
            <a:spLocks noGrp="1"/>
          </p:cNvSpPr>
          <p:nvPr>
            <p:ph idx="1"/>
          </p:nvPr>
        </p:nvSpPr>
        <p:spPr/>
        <p:txBody>
          <a:bodyPr/>
          <a:lstStyle/>
          <a:p>
            <a:r>
              <a:rPr lang="fa-IR" dirty="0" smtClean="0">
                <a:solidFill>
                  <a:schemeClr val="tx1"/>
                </a:solidFill>
                <a:cs typeface="B Nazanin" panose="00000400000000000000" pitchFamily="2" charset="-78"/>
              </a:rPr>
              <a:t>پروپوزال در واقع نقشه ای راهی است که مطابق با آن می توانیم به اهداف خود برسیم. </a:t>
            </a:r>
          </a:p>
          <a:p>
            <a:r>
              <a:rPr lang="fa-IR" dirty="0" smtClean="0">
                <a:solidFill>
                  <a:schemeClr val="tx1"/>
                </a:solidFill>
                <a:cs typeface="B Nazanin" panose="00000400000000000000" pitchFamily="2" charset="-78"/>
              </a:rPr>
              <a:t>منشور تحقیق یا ریسرچ پروتکل هم نامیده می شود.</a:t>
            </a:r>
          </a:p>
          <a:p>
            <a:r>
              <a:rPr lang="fa-IR" dirty="0" smtClean="0">
                <a:solidFill>
                  <a:schemeClr val="tx1"/>
                </a:solidFill>
                <a:cs typeface="B Nazanin" panose="00000400000000000000" pitchFamily="2" charset="-78"/>
              </a:rPr>
              <a:t>این نقشه راه می تواند لیستی از مراحل و اقدامات و تجهیزات مورد نیاز را فراهم نماید.</a:t>
            </a:r>
          </a:p>
          <a:p>
            <a:r>
              <a:rPr lang="fa-IR" dirty="0" smtClean="0">
                <a:solidFill>
                  <a:schemeClr val="tx1"/>
                </a:solidFill>
                <a:cs typeface="B Nazanin" panose="00000400000000000000" pitchFamily="2" charset="-78"/>
              </a:rPr>
              <a:t>در انسجام اهداف و فرضیات و روش اجرا به محقق کمک می کند. </a:t>
            </a:r>
          </a:p>
          <a:p>
            <a:r>
              <a:rPr lang="fa-IR" dirty="0" smtClean="0">
                <a:solidFill>
                  <a:schemeClr val="tx1"/>
                </a:solidFill>
                <a:cs typeface="B Nazanin" panose="00000400000000000000" pitchFamily="2" charset="-78"/>
              </a:rPr>
              <a:t>امکان براورد هزینه ها که مهمترین و کلیدی ترین فاکتور است را فراهم می کند. </a:t>
            </a:r>
          </a:p>
          <a:p>
            <a:r>
              <a:rPr lang="fa-IR" dirty="0" smtClean="0">
                <a:solidFill>
                  <a:schemeClr val="tx1"/>
                </a:solidFill>
                <a:cs typeface="B Nazanin" panose="00000400000000000000" pitchFamily="2" charset="-78"/>
              </a:rPr>
              <a:t>زمان مورد نیاز را فراهم می نماید. </a:t>
            </a:r>
          </a:p>
          <a:p>
            <a:r>
              <a:rPr lang="fa-IR" dirty="0" smtClean="0">
                <a:solidFill>
                  <a:schemeClr val="tx1"/>
                </a:solidFill>
                <a:cs typeface="B Nazanin" panose="00000400000000000000" pitchFamily="2" charset="-78"/>
              </a:rPr>
              <a:t>تصویری از مجموعه هزینه ها، نیروی انسانی، زمان مورد نیاز را فراهم میکند. </a:t>
            </a:r>
          </a:p>
          <a:p>
            <a:r>
              <a:rPr lang="fa-IR" dirty="0" smtClean="0">
                <a:solidFill>
                  <a:schemeClr val="tx1"/>
                </a:solidFill>
                <a:cs typeface="B Nazanin" panose="00000400000000000000" pitchFamily="2" charset="-78"/>
              </a:rPr>
              <a:t>به منابع مالی تامین کننده پروژه فرصت بررسی و ارزش گذار</a:t>
            </a:r>
            <a:r>
              <a:rPr lang="fa-IR" dirty="0">
                <a:solidFill>
                  <a:schemeClr val="tx1"/>
                </a:solidFill>
                <a:cs typeface="B Nazanin" panose="00000400000000000000" pitchFamily="2" charset="-78"/>
              </a:rPr>
              <a:t>ی</a:t>
            </a:r>
            <a:r>
              <a:rPr lang="fa-IR" dirty="0" smtClean="0">
                <a:solidFill>
                  <a:schemeClr val="tx1"/>
                </a:solidFill>
                <a:cs typeface="B Nazanin" panose="00000400000000000000" pitchFamily="2" charset="-78"/>
              </a:rPr>
              <a:t> جهت تامین منابع مالی را فراهم میکند.</a:t>
            </a:r>
          </a:p>
          <a:p>
            <a:endParaRPr lang="en-US" dirty="0">
              <a:solidFill>
                <a:schemeClr val="tx1"/>
              </a:solidFill>
              <a:cs typeface="B Nazanin" panose="00000400000000000000" pitchFamily="2" charset="-78"/>
            </a:endParaRP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1EB0A77-6E8D-4891-8989-23436C968136}" type="slidenum">
              <a:rPr lang="fa-IR" smtClean="0"/>
              <a:t>2</a:t>
            </a:fld>
            <a:endParaRPr lang="fa-IR"/>
          </a:p>
        </p:txBody>
      </p:sp>
    </p:spTree>
    <p:extLst>
      <p:ext uri="{BB962C8B-B14F-4D97-AF65-F5344CB8AC3E}">
        <p14:creationId xmlns:p14="http://schemas.microsoft.com/office/powerpoint/2010/main" val="26024627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B Nazanin" panose="00000400000000000000" pitchFamily="2" charset="-78"/>
              </a:rPr>
              <a:t>خلاصه ای از طرح فناوری و ضرورت اجرای آن </a:t>
            </a:r>
            <a:endParaRPr lang="en-US" dirty="0">
              <a:cs typeface="B Nazanin" panose="00000400000000000000" pitchFamily="2" charset="-78"/>
            </a:endParaRPr>
          </a:p>
        </p:txBody>
      </p:sp>
      <p:sp>
        <p:nvSpPr>
          <p:cNvPr id="3" name="Content Placeholder 2"/>
          <p:cNvSpPr>
            <a:spLocks noGrp="1"/>
          </p:cNvSpPr>
          <p:nvPr>
            <p:ph idx="1"/>
          </p:nvPr>
        </p:nvSpPr>
        <p:spPr/>
        <p:txBody>
          <a:bodyPr/>
          <a:lstStyle/>
          <a:p>
            <a:r>
              <a:rPr lang="fa-IR" dirty="0" smtClean="0">
                <a:cs typeface="B Nazanin" panose="00000400000000000000" pitchFamily="2" charset="-78"/>
              </a:rPr>
              <a:t>مقدمه ای جهت معرفی پروژه نیاز است.</a:t>
            </a:r>
          </a:p>
          <a:p>
            <a:r>
              <a:rPr lang="fa-IR" dirty="0" smtClean="0">
                <a:cs typeface="B Nazanin" panose="00000400000000000000" pitchFamily="2" charset="-78"/>
              </a:rPr>
              <a:t>معرفی مشکل یا گپ پژوهشی که وجود دارد. </a:t>
            </a:r>
          </a:p>
          <a:p>
            <a:r>
              <a:rPr lang="fa-IR" dirty="0" smtClean="0">
                <a:cs typeface="B Nazanin" panose="00000400000000000000" pitchFamily="2" charset="-78"/>
              </a:rPr>
              <a:t> </a:t>
            </a:r>
          </a:p>
          <a:p>
            <a:endParaRPr lang="en-US" dirty="0">
              <a:cs typeface="B Nazanin" panose="00000400000000000000" pitchFamily="2" charset="-78"/>
            </a:endParaRP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1EB0A77-6E8D-4891-8989-23436C968136}" type="slidenum">
              <a:rPr lang="fa-IR" smtClean="0"/>
              <a:t>20</a:t>
            </a:fld>
            <a:endParaRPr lang="fa-IR"/>
          </a:p>
        </p:txBody>
      </p:sp>
    </p:spTree>
    <p:extLst>
      <p:ext uri="{BB962C8B-B14F-4D97-AF65-F5344CB8AC3E}">
        <p14:creationId xmlns:p14="http://schemas.microsoft.com/office/powerpoint/2010/main" val="23933343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stretch>
            <a:fillRect/>
          </a:stretch>
        </p:blipFill>
        <p:spPr>
          <a:xfrm>
            <a:off x="1623243" y="297731"/>
            <a:ext cx="8857397" cy="6019114"/>
          </a:xfrm>
          <a:prstGeom prst="rect">
            <a:avLst/>
          </a:prstGeom>
        </p:spPr>
      </p:pic>
      <p:sp>
        <p:nvSpPr>
          <p:cNvPr id="7" name="Oval 6"/>
          <p:cNvSpPr/>
          <p:nvPr/>
        </p:nvSpPr>
        <p:spPr>
          <a:xfrm>
            <a:off x="2459957" y="1757411"/>
            <a:ext cx="8516203" cy="213933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endParaRPr>
          </a:p>
        </p:txBody>
      </p:sp>
      <p:cxnSp>
        <p:nvCxnSpPr>
          <p:cNvPr id="9" name="Straight Arrow Connector 8"/>
          <p:cNvCxnSpPr/>
          <p:nvPr/>
        </p:nvCxnSpPr>
        <p:spPr>
          <a:xfrm>
            <a:off x="10719582" y="1083212"/>
            <a:ext cx="689316" cy="92846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0466363" y="2138290"/>
            <a:ext cx="1463040" cy="369332"/>
          </a:xfrm>
          <a:prstGeom prst="rect">
            <a:avLst/>
          </a:prstGeom>
          <a:noFill/>
        </p:spPr>
        <p:txBody>
          <a:bodyPr wrap="square" rtlCol="0">
            <a:spAutoFit/>
          </a:bodyPr>
          <a:lstStyle/>
          <a:p>
            <a:r>
              <a:rPr lang="fa-IR" dirty="0" smtClean="0">
                <a:solidFill>
                  <a:srgbClr val="FF0000"/>
                </a:solidFill>
                <a:cs typeface="B Nazanin" panose="00000400000000000000" pitchFamily="2" charset="-78"/>
              </a:rPr>
              <a:t>مقدمه</a:t>
            </a:r>
            <a:endParaRPr lang="en-US" dirty="0">
              <a:solidFill>
                <a:srgbClr val="FF0000"/>
              </a:solidFill>
              <a:cs typeface="B Nazanin" panose="00000400000000000000" pitchFamily="2" charset="-78"/>
            </a:endParaRPr>
          </a:p>
        </p:txBody>
      </p:sp>
      <p:sp>
        <p:nvSpPr>
          <p:cNvPr id="11" name="Oval 10"/>
          <p:cNvSpPr/>
          <p:nvPr/>
        </p:nvSpPr>
        <p:spPr>
          <a:xfrm>
            <a:off x="2518117" y="5131313"/>
            <a:ext cx="7821638" cy="45356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endParaRPr>
          </a:p>
        </p:txBody>
      </p:sp>
      <p:sp>
        <p:nvSpPr>
          <p:cNvPr id="12" name="Oval 11"/>
          <p:cNvSpPr/>
          <p:nvPr/>
        </p:nvSpPr>
        <p:spPr>
          <a:xfrm>
            <a:off x="2347415" y="491319"/>
            <a:ext cx="8516203" cy="9154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endParaRPr>
          </a:p>
        </p:txBody>
      </p:sp>
      <p:cxnSp>
        <p:nvCxnSpPr>
          <p:cNvPr id="14" name="Straight Arrow Connector 13"/>
          <p:cNvCxnSpPr/>
          <p:nvPr/>
        </p:nvCxnSpPr>
        <p:spPr>
          <a:xfrm flipH="1" flipV="1">
            <a:off x="10592972" y="5542671"/>
            <a:ext cx="1026942" cy="1406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0140461" y="4977619"/>
            <a:ext cx="1463040" cy="369332"/>
          </a:xfrm>
          <a:prstGeom prst="rect">
            <a:avLst/>
          </a:prstGeom>
          <a:noFill/>
        </p:spPr>
        <p:txBody>
          <a:bodyPr wrap="square" rtlCol="0">
            <a:spAutoFit/>
          </a:bodyPr>
          <a:lstStyle/>
          <a:p>
            <a:pPr algn="ctr"/>
            <a:r>
              <a:rPr lang="fa-IR" dirty="0" smtClean="0">
                <a:solidFill>
                  <a:srgbClr val="FF0000"/>
                </a:solidFill>
                <a:cs typeface="B Nazanin" panose="00000400000000000000" pitchFamily="2" charset="-78"/>
              </a:rPr>
              <a:t>حل مشکل </a:t>
            </a:r>
            <a:endParaRPr lang="en-US" dirty="0">
              <a:solidFill>
                <a:srgbClr val="FF0000"/>
              </a:solidFill>
              <a:cs typeface="B Nazanin" panose="00000400000000000000" pitchFamily="2" charset="-78"/>
            </a:endParaRPr>
          </a:p>
        </p:txBody>
      </p:sp>
      <p:sp>
        <p:nvSpPr>
          <p:cNvPr id="16" name="Oval 15"/>
          <p:cNvSpPr/>
          <p:nvPr/>
        </p:nvSpPr>
        <p:spPr>
          <a:xfrm>
            <a:off x="2686929" y="5584874"/>
            <a:ext cx="7104185" cy="67524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0728960" y="3036278"/>
            <a:ext cx="1463040" cy="646331"/>
          </a:xfrm>
          <a:prstGeom prst="rect">
            <a:avLst/>
          </a:prstGeom>
          <a:noFill/>
        </p:spPr>
        <p:txBody>
          <a:bodyPr wrap="square" rtlCol="0">
            <a:spAutoFit/>
          </a:bodyPr>
          <a:lstStyle/>
          <a:p>
            <a:pPr algn="ctr"/>
            <a:r>
              <a:rPr lang="fa-IR" b="1" dirty="0" smtClean="0">
                <a:solidFill>
                  <a:srgbClr val="FF0000"/>
                </a:solidFill>
                <a:cs typeface="B Nazanin" panose="00000400000000000000" pitchFamily="2" charset="-78"/>
              </a:rPr>
              <a:t>گپ یا مشکل موجود</a:t>
            </a:r>
            <a:endParaRPr lang="en-US" b="1" dirty="0">
              <a:solidFill>
                <a:srgbClr val="FF0000"/>
              </a:solidFill>
              <a:cs typeface="B Nazanin" panose="00000400000000000000" pitchFamily="2" charset="-78"/>
            </a:endParaRPr>
          </a:p>
        </p:txBody>
      </p:sp>
      <p:cxnSp>
        <p:nvCxnSpPr>
          <p:cNvPr id="18" name="Straight Arrow Connector 17"/>
          <p:cNvCxnSpPr/>
          <p:nvPr/>
        </p:nvCxnSpPr>
        <p:spPr>
          <a:xfrm flipH="1" flipV="1">
            <a:off x="10562492" y="6074898"/>
            <a:ext cx="1026942" cy="1406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0377267" y="5692727"/>
            <a:ext cx="1463040" cy="369332"/>
          </a:xfrm>
          <a:prstGeom prst="rect">
            <a:avLst/>
          </a:prstGeom>
          <a:noFill/>
        </p:spPr>
        <p:txBody>
          <a:bodyPr wrap="square" rtlCol="0">
            <a:spAutoFit/>
          </a:bodyPr>
          <a:lstStyle/>
          <a:p>
            <a:pPr algn="ctr"/>
            <a:r>
              <a:rPr lang="fa-IR" dirty="0" smtClean="0">
                <a:solidFill>
                  <a:srgbClr val="FF0000"/>
                </a:solidFill>
                <a:cs typeface="B Nazanin" panose="00000400000000000000" pitchFamily="2" charset="-78"/>
              </a:rPr>
              <a:t>هدف پروژه</a:t>
            </a:r>
            <a:endParaRPr lang="en-US" dirty="0">
              <a:solidFill>
                <a:srgbClr val="FF0000"/>
              </a:solidFill>
              <a:cs typeface="B Nazanin" panose="00000400000000000000" pitchFamily="2" charset="-78"/>
            </a:endParaRP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91EB0A77-6E8D-4891-8989-23436C968136}" type="slidenum">
              <a:rPr lang="fa-IR" smtClean="0"/>
              <a:t>21</a:t>
            </a:fld>
            <a:endParaRPr lang="fa-IR"/>
          </a:p>
        </p:txBody>
      </p:sp>
    </p:spTree>
    <p:extLst>
      <p:ext uri="{BB962C8B-B14F-4D97-AF65-F5344CB8AC3E}">
        <p14:creationId xmlns:p14="http://schemas.microsoft.com/office/powerpoint/2010/main" val="837640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B Nazanin" panose="00000400000000000000" pitchFamily="2" charset="-78"/>
              </a:rPr>
              <a:t>نحوه نگارش بیان مساله </a:t>
            </a:r>
            <a:endParaRPr lang="en-US" dirty="0">
              <a:cs typeface="B Nazanin" panose="00000400000000000000" pitchFamily="2" charset="-78"/>
            </a:endParaRPr>
          </a:p>
        </p:txBody>
      </p:sp>
      <p:sp>
        <p:nvSpPr>
          <p:cNvPr id="3" name="Content Placeholder 2"/>
          <p:cNvSpPr>
            <a:spLocks noGrp="1"/>
          </p:cNvSpPr>
          <p:nvPr>
            <p:ph idx="1"/>
          </p:nvPr>
        </p:nvSpPr>
        <p:spPr/>
        <p:txBody>
          <a:bodyPr/>
          <a:lstStyle/>
          <a:p>
            <a:pPr>
              <a:lnSpc>
                <a:spcPct val="200000"/>
              </a:lnSpc>
            </a:pPr>
            <a:r>
              <a:rPr lang="fa-IR" dirty="0">
                <a:solidFill>
                  <a:schemeClr val="tx1"/>
                </a:solidFill>
                <a:cs typeface="B Nazanin" panose="00000400000000000000" pitchFamily="2" charset="-78"/>
              </a:rPr>
              <a:t>بیان مسئله در پروپوزال یکی از مراحلی است که دانشجویان باید با دقت و صریح به آن بپردازند، زیرا از مهمترین و حساس­‌ترین قسمت‌­های تحقیق است و در ارزیابی مقالات توسط داوران بسیار موثر است. در قسمت بیان مسئله در پروپوزال پژوهشگر باید مشخص کند که در پی پاسخ به چه پرسشی و حل چه مسئله­‌ای است و هدفش از طرح موضوع </a:t>
            </a:r>
            <a:r>
              <a:rPr lang="fa-IR" dirty="0" smtClean="0">
                <a:solidFill>
                  <a:schemeClr val="tx1"/>
                </a:solidFill>
                <a:cs typeface="B Nazanin" panose="00000400000000000000" pitchFamily="2" charset="-78"/>
              </a:rPr>
              <a:t>پروژه </a:t>
            </a:r>
            <a:r>
              <a:rPr lang="fa-IR" dirty="0">
                <a:solidFill>
                  <a:schemeClr val="tx1"/>
                </a:solidFill>
                <a:cs typeface="B Nazanin" panose="00000400000000000000" pitchFamily="2" charset="-78"/>
              </a:rPr>
              <a:t>چیست</a:t>
            </a:r>
            <a:r>
              <a:rPr lang="fa-IR" dirty="0" smtClean="0">
                <a:solidFill>
                  <a:schemeClr val="tx1"/>
                </a:solidFill>
                <a:cs typeface="B Nazanin" panose="00000400000000000000" pitchFamily="2" charset="-78"/>
              </a:rPr>
              <a:t>.</a:t>
            </a:r>
          </a:p>
          <a:p>
            <a:pPr>
              <a:lnSpc>
                <a:spcPct val="200000"/>
              </a:lnSpc>
            </a:pPr>
            <a:r>
              <a:rPr lang="fa-IR" dirty="0" smtClean="0">
                <a:solidFill>
                  <a:schemeClr val="tx1"/>
                </a:solidFill>
                <a:cs typeface="B Nazanin" panose="00000400000000000000" pitchFamily="2" charset="-78"/>
              </a:rPr>
              <a:t> </a:t>
            </a:r>
            <a:r>
              <a:rPr lang="fa-IR" dirty="0">
                <a:solidFill>
                  <a:schemeClr val="tx1"/>
                </a:solidFill>
                <a:cs typeface="B Nazanin" panose="00000400000000000000" pitchFamily="2" charset="-78"/>
              </a:rPr>
              <a:t>او باید ضمن پرداختن به بیان مسئله در پروپوزال، راهکارهای گوناگون در آن زمینه ارائه کند و نتایج مفید آن را توضیح دهد. گفتنی است همه این موارد باید کاملا واضح و قابل درک بیان شوند تا برای </a:t>
            </a:r>
            <a:r>
              <a:rPr lang="fa-IR" dirty="0" smtClean="0">
                <a:solidFill>
                  <a:schemeClr val="tx1"/>
                </a:solidFill>
                <a:cs typeface="B Nazanin" panose="00000400000000000000" pitchFamily="2" charset="-78"/>
              </a:rPr>
              <a:t>مدیران  </a:t>
            </a:r>
            <a:r>
              <a:rPr lang="fa-IR" dirty="0">
                <a:solidFill>
                  <a:schemeClr val="tx1"/>
                </a:solidFill>
                <a:cs typeface="B Nazanin" panose="00000400000000000000" pitchFamily="2" charset="-78"/>
              </a:rPr>
              <a:t>قانع‌­کننده باشد و به آن­ها ثابت شود </a:t>
            </a:r>
            <a:r>
              <a:rPr lang="fa-IR" dirty="0" smtClean="0">
                <a:solidFill>
                  <a:schemeClr val="tx1"/>
                </a:solidFill>
                <a:cs typeface="B Nazanin" panose="00000400000000000000" pitchFamily="2" charset="-78"/>
              </a:rPr>
              <a:t>که تامین هزینه جهت پروژه ضروری است.</a:t>
            </a:r>
            <a:endParaRPr lang="en-US" dirty="0">
              <a:solidFill>
                <a:schemeClr val="tx1"/>
              </a:solidFill>
              <a:cs typeface="B Nazanin" panose="00000400000000000000" pitchFamily="2" charset="-78"/>
            </a:endParaRP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1EB0A77-6E8D-4891-8989-23436C968136}" type="slidenum">
              <a:rPr lang="fa-IR" smtClean="0"/>
              <a:t>22</a:t>
            </a:fld>
            <a:endParaRPr lang="fa-IR"/>
          </a:p>
        </p:txBody>
      </p:sp>
    </p:spTree>
    <p:extLst>
      <p:ext uri="{BB962C8B-B14F-4D97-AF65-F5344CB8AC3E}">
        <p14:creationId xmlns:p14="http://schemas.microsoft.com/office/powerpoint/2010/main" val="4090078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a:t>ضرورت بیان مسئله در پروپوزال</a:t>
            </a:r>
            <a:br>
              <a:rPr lang="fa-IR" b="1" dirty="0"/>
            </a:br>
            <a:endParaRPr lang="en-US" dirty="0"/>
          </a:p>
        </p:txBody>
      </p:sp>
      <p:sp>
        <p:nvSpPr>
          <p:cNvPr id="3" name="Content Placeholder 2"/>
          <p:cNvSpPr>
            <a:spLocks noGrp="1"/>
          </p:cNvSpPr>
          <p:nvPr>
            <p:ph idx="1"/>
          </p:nvPr>
        </p:nvSpPr>
        <p:spPr>
          <a:xfrm>
            <a:off x="1097280" y="1600072"/>
            <a:ext cx="10058400" cy="4609659"/>
          </a:xfrm>
        </p:spPr>
        <p:txBody>
          <a:bodyPr>
            <a:noAutofit/>
          </a:bodyPr>
          <a:lstStyle/>
          <a:p>
            <a:pPr fontAlgn="base">
              <a:lnSpc>
                <a:spcPct val="150000"/>
              </a:lnSpc>
              <a:buFont typeface="Wingdings" panose="05000000000000000000" pitchFamily="2" charset="2"/>
              <a:buChar char="§"/>
            </a:pPr>
            <a:r>
              <a:rPr lang="fa-IR" sz="1600" b="1" dirty="0" smtClean="0">
                <a:solidFill>
                  <a:schemeClr val="tx1"/>
                </a:solidFill>
                <a:cs typeface="B Nazanin" panose="00000400000000000000" pitchFamily="2" charset="-78"/>
              </a:rPr>
              <a:t>نخستین </a:t>
            </a:r>
            <a:r>
              <a:rPr lang="fa-IR" sz="1600" b="1" dirty="0">
                <a:solidFill>
                  <a:schemeClr val="tx1"/>
                </a:solidFill>
                <a:cs typeface="B Nazanin" panose="00000400000000000000" pitchFamily="2" charset="-78"/>
              </a:rPr>
              <a:t>نکته در بیان مسئله در پروپوزال اهمیت موضوع انتخاب‌­شده </a:t>
            </a:r>
            <a:r>
              <a:rPr lang="fa-IR" sz="1600" b="1" dirty="0" smtClean="0">
                <a:solidFill>
                  <a:schemeClr val="tx1"/>
                </a:solidFill>
                <a:cs typeface="B Nazanin" panose="00000400000000000000" pitchFamily="2" charset="-78"/>
              </a:rPr>
              <a:t>برای پروژه و </a:t>
            </a:r>
            <a:r>
              <a:rPr lang="fa-IR" sz="1600" b="1" dirty="0">
                <a:solidFill>
                  <a:schemeClr val="tx1"/>
                </a:solidFill>
                <a:cs typeface="B Nazanin" panose="00000400000000000000" pitchFamily="2" charset="-78"/>
              </a:rPr>
              <a:t>ضرورت انجام دادن تحقیق است. </a:t>
            </a:r>
            <a:endParaRPr lang="fa-IR" sz="1600" b="1" dirty="0" smtClean="0">
              <a:solidFill>
                <a:schemeClr val="tx1"/>
              </a:solidFill>
              <a:cs typeface="B Nazanin" panose="00000400000000000000" pitchFamily="2" charset="-78"/>
            </a:endParaRPr>
          </a:p>
          <a:p>
            <a:pPr fontAlgn="base">
              <a:lnSpc>
                <a:spcPct val="150000"/>
              </a:lnSpc>
              <a:buFont typeface="Wingdings" panose="05000000000000000000" pitchFamily="2" charset="2"/>
              <a:buChar char="§"/>
            </a:pPr>
            <a:r>
              <a:rPr lang="fa-IR" sz="1600" b="1" dirty="0" smtClean="0">
                <a:solidFill>
                  <a:schemeClr val="tx1"/>
                </a:solidFill>
                <a:cs typeface="B Nazanin" panose="00000400000000000000" pitchFamily="2" charset="-78"/>
              </a:rPr>
              <a:t>محقق </a:t>
            </a:r>
            <a:r>
              <a:rPr lang="fa-IR" sz="1600" b="1" dirty="0">
                <a:solidFill>
                  <a:schemeClr val="tx1"/>
                </a:solidFill>
                <a:cs typeface="B Nazanin" panose="00000400000000000000" pitchFamily="2" charset="-78"/>
              </a:rPr>
              <a:t>با بیان مسئله در پروپوزال کاربردی بودن پژوهش و تاثیرات مفید آن را در حل مشکلی در جامعه نشان می‌­دهد و ضمن شرح کامل و شفاف مسئله و موارد مبهم آن و محدوده زمانی و مکانی و ابعاد تحقیق، نیاز جامعه به آن تحقیق و نتایجش را مشخص </a:t>
            </a:r>
            <a:r>
              <a:rPr lang="fa-IR" sz="1600" b="1" dirty="0" smtClean="0">
                <a:solidFill>
                  <a:schemeClr val="tx1"/>
                </a:solidFill>
                <a:cs typeface="B Nazanin" panose="00000400000000000000" pitchFamily="2" charset="-78"/>
              </a:rPr>
              <a:t>می‌­کند</a:t>
            </a:r>
          </a:p>
          <a:p>
            <a:pPr fontAlgn="base">
              <a:lnSpc>
                <a:spcPct val="150000"/>
              </a:lnSpc>
              <a:buFont typeface="Wingdings" panose="05000000000000000000" pitchFamily="2" charset="2"/>
              <a:buChar char="§"/>
            </a:pPr>
            <a:r>
              <a:rPr lang="fa-IR" sz="1600" b="1" dirty="0" smtClean="0">
                <a:solidFill>
                  <a:schemeClr val="tx1"/>
                </a:solidFill>
                <a:cs typeface="B Nazanin" panose="00000400000000000000" pitchFamily="2" charset="-78"/>
              </a:rPr>
              <a:t>لازم </a:t>
            </a:r>
            <a:r>
              <a:rPr lang="fa-IR" sz="1600" b="1" dirty="0">
                <a:solidFill>
                  <a:schemeClr val="tx1"/>
                </a:solidFill>
                <a:cs typeface="B Nazanin" panose="00000400000000000000" pitchFamily="2" charset="-78"/>
              </a:rPr>
              <a:t>است در این قسمت با طرح مستند شواهدی مبنی بر وجود آن مسئله یا مشکل در جامعه، تاثیرات مسئله بر جامعه تشریح و سپس تاثیر مثبت پژوهش در حل مسئله و فواید آن بیان شود. </a:t>
            </a:r>
            <a:endParaRPr lang="fa-IR" sz="1600" b="1" dirty="0" smtClean="0">
              <a:solidFill>
                <a:schemeClr val="tx1"/>
              </a:solidFill>
              <a:cs typeface="B Nazanin" panose="00000400000000000000" pitchFamily="2" charset="-78"/>
            </a:endParaRPr>
          </a:p>
          <a:p>
            <a:pPr fontAlgn="base">
              <a:lnSpc>
                <a:spcPct val="150000"/>
              </a:lnSpc>
              <a:buFont typeface="Wingdings" panose="05000000000000000000" pitchFamily="2" charset="2"/>
              <a:buChar char="§"/>
            </a:pPr>
            <a:r>
              <a:rPr lang="fa-IR" sz="1600" b="1" dirty="0" smtClean="0">
                <a:solidFill>
                  <a:schemeClr val="tx1"/>
                </a:solidFill>
                <a:cs typeface="B Nazanin" panose="00000400000000000000" pitchFamily="2" charset="-78"/>
              </a:rPr>
              <a:t>همچنین </a:t>
            </a:r>
            <a:r>
              <a:rPr lang="fa-IR" sz="1600" b="1" dirty="0">
                <a:solidFill>
                  <a:schemeClr val="tx1"/>
                </a:solidFill>
                <a:cs typeface="B Nazanin" panose="00000400000000000000" pitchFamily="2" charset="-78"/>
              </a:rPr>
              <a:t>بهتر است با بیان تحقیقات مرتبط انجام‌­شده در داخل و خارج از کشور به خلاهای موجود در آن زمینه اشاره و سپس دلیل تمایز این تحقیق از آن‌ها مطرح شود. </a:t>
            </a:r>
            <a:endParaRPr lang="fa-IR" sz="1600" b="1" dirty="0" smtClean="0">
              <a:solidFill>
                <a:schemeClr val="tx1"/>
              </a:solidFill>
              <a:cs typeface="B Nazanin" panose="00000400000000000000" pitchFamily="2" charset="-78"/>
            </a:endParaRPr>
          </a:p>
          <a:p>
            <a:pPr fontAlgn="base">
              <a:lnSpc>
                <a:spcPct val="150000"/>
              </a:lnSpc>
              <a:buFont typeface="Wingdings" panose="05000000000000000000" pitchFamily="2" charset="2"/>
              <a:buChar char="§"/>
            </a:pPr>
            <a:r>
              <a:rPr lang="fa-IR" sz="1600" b="1" dirty="0" smtClean="0">
                <a:solidFill>
                  <a:schemeClr val="tx1"/>
                </a:solidFill>
                <a:cs typeface="B Nazanin" panose="00000400000000000000" pitchFamily="2" charset="-78"/>
              </a:rPr>
              <a:t>حتی </a:t>
            </a:r>
            <a:r>
              <a:rPr lang="fa-IR" sz="1600" b="1" dirty="0">
                <a:solidFill>
                  <a:schemeClr val="tx1"/>
                </a:solidFill>
                <a:cs typeface="B Nazanin" panose="00000400000000000000" pitchFamily="2" charset="-78"/>
              </a:rPr>
              <a:t>می‌­توان نام گروه‌ها و سازمان‌های ذی‌نفع از نتایج پژوهش را ذکر کرد تا به‌­روز و کاربردی بودن آن بیشتر نمایان شود. </a:t>
            </a:r>
            <a:endParaRPr lang="fa-IR" sz="1600" b="1" dirty="0" smtClean="0">
              <a:solidFill>
                <a:schemeClr val="tx1"/>
              </a:solidFill>
              <a:cs typeface="B Nazanin" panose="00000400000000000000" pitchFamily="2" charset="-78"/>
            </a:endParaRPr>
          </a:p>
          <a:p>
            <a:pPr fontAlgn="base">
              <a:lnSpc>
                <a:spcPct val="150000"/>
              </a:lnSpc>
              <a:buFont typeface="Wingdings" panose="05000000000000000000" pitchFamily="2" charset="2"/>
              <a:buChar char="§"/>
            </a:pPr>
            <a:r>
              <a:rPr lang="fa-IR" sz="1600" b="1" dirty="0" smtClean="0">
                <a:solidFill>
                  <a:schemeClr val="tx1"/>
                </a:solidFill>
                <a:cs typeface="B Nazanin" panose="00000400000000000000" pitchFamily="2" charset="-78"/>
              </a:rPr>
              <a:t>دقت </a:t>
            </a:r>
            <a:r>
              <a:rPr lang="fa-IR" sz="1600" b="1" dirty="0">
                <a:solidFill>
                  <a:schemeClr val="tx1"/>
                </a:solidFill>
                <a:cs typeface="B Nazanin" panose="00000400000000000000" pitchFamily="2" charset="-78"/>
              </a:rPr>
              <a:t>در نظم منطقی و پیوستگی بیان مساله و تعیین اهداف پژوهش، متغیرهای کلیدی مورد نظر پژوهشگر (کمی و کیفی) و روابط احتمالی میان آن­ها بسیار ضروری است.</a:t>
            </a:r>
          </a:p>
          <a:p>
            <a:pPr>
              <a:lnSpc>
                <a:spcPct val="150000"/>
              </a:lnSpc>
              <a:buFont typeface="Wingdings" panose="05000000000000000000" pitchFamily="2" charset="2"/>
              <a:buChar char="§"/>
            </a:pPr>
            <a:endParaRPr lang="en-US" sz="1600" b="1" dirty="0">
              <a:solidFill>
                <a:schemeClr val="tx1"/>
              </a:solidFill>
              <a:cs typeface="B Nazanin" panose="00000400000000000000" pitchFamily="2" charset="-78"/>
            </a:endParaRP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1EB0A77-6E8D-4891-8989-23436C968136}" type="slidenum">
              <a:rPr lang="fa-IR" smtClean="0"/>
              <a:t>23</a:t>
            </a:fld>
            <a:endParaRPr lang="fa-IR"/>
          </a:p>
        </p:txBody>
      </p:sp>
    </p:spTree>
    <p:extLst>
      <p:ext uri="{BB962C8B-B14F-4D97-AF65-F5344CB8AC3E}">
        <p14:creationId xmlns:p14="http://schemas.microsoft.com/office/powerpoint/2010/main" val="36344599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pPr>
              <a:lnSpc>
                <a:spcPct val="200000"/>
              </a:lnSpc>
            </a:pPr>
            <a:r>
              <a:rPr lang="fa-IR" dirty="0">
                <a:solidFill>
                  <a:schemeClr val="tx1"/>
                </a:solidFill>
                <a:cs typeface="B Nazanin" panose="00000400000000000000" pitchFamily="2" charset="-78"/>
              </a:rPr>
              <a:t>متون مختلف مرتبط با موضوع </a:t>
            </a:r>
            <a:r>
              <a:rPr lang="fa-IR" dirty="0" smtClean="0">
                <a:solidFill>
                  <a:schemeClr val="tx1"/>
                </a:solidFill>
                <a:cs typeface="B Nazanin" panose="00000400000000000000" pitchFamily="2" charset="-78"/>
              </a:rPr>
              <a:t>را </a:t>
            </a:r>
            <a:r>
              <a:rPr lang="fa-IR" dirty="0">
                <a:solidFill>
                  <a:schemeClr val="tx1"/>
                </a:solidFill>
                <a:cs typeface="B Nazanin" panose="00000400000000000000" pitchFamily="2" charset="-78"/>
              </a:rPr>
              <a:t>مرور کنید تا هم زاویه دید گسترده‌­تری پیدا کنید، هم کار تکراری نکنید و بر موضوع بیشتر مسلط شوید. </a:t>
            </a:r>
            <a:endParaRPr lang="fa-IR" dirty="0" smtClean="0">
              <a:solidFill>
                <a:schemeClr val="tx1"/>
              </a:solidFill>
              <a:cs typeface="B Nazanin" panose="00000400000000000000" pitchFamily="2" charset="-78"/>
            </a:endParaRPr>
          </a:p>
          <a:p>
            <a:pPr>
              <a:lnSpc>
                <a:spcPct val="200000"/>
              </a:lnSpc>
            </a:pPr>
            <a:r>
              <a:rPr lang="fa-IR" dirty="0" smtClean="0">
                <a:solidFill>
                  <a:schemeClr val="tx1"/>
                </a:solidFill>
                <a:cs typeface="B Nazanin" panose="00000400000000000000" pitchFamily="2" charset="-78"/>
              </a:rPr>
              <a:t>بررسی </a:t>
            </a:r>
            <a:r>
              <a:rPr lang="fa-IR" dirty="0">
                <a:solidFill>
                  <a:schemeClr val="tx1"/>
                </a:solidFill>
                <a:cs typeface="B Nazanin" panose="00000400000000000000" pitchFamily="2" charset="-78"/>
              </a:rPr>
              <a:t>متون شما را با روش تحقیق دیگران، فرضیه‌­ها، نتایج، مشکلات و محدودیت­‌های مختلف آشنا می‌­کند و در انجام پژوهش و تعیین هدف و متغیرها کمک­تان خواهد کرد. </a:t>
            </a:r>
            <a:endParaRPr lang="fa-IR" dirty="0" smtClean="0">
              <a:solidFill>
                <a:schemeClr val="tx1"/>
              </a:solidFill>
              <a:cs typeface="B Nazanin" panose="00000400000000000000" pitchFamily="2" charset="-78"/>
            </a:endParaRPr>
          </a:p>
          <a:p>
            <a:pPr>
              <a:lnSpc>
                <a:spcPct val="200000"/>
              </a:lnSpc>
            </a:pPr>
            <a:r>
              <a:rPr lang="fa-IR" dirty="0" smtClean="0">
                <a:solidFill>
                  <a:schemeClr val="tx1"/>
                </a:solidFill>
                <a:cs typeface="B Nazanin" panose="00000400000000000000" pitchFamily="2" charset="-78"/>
              </a:rPr>
              <a:t>همچنین </a:t>
            </a:r>
            <a:r>
              <a:rPr lang="fa-IR" dirty="0">
                <a:solidFill>
                  <a:schemeClr val="tx1"/>
                </a:solidFill>
                <a:cs typeface="B Nazanin" panose="00000400000000000000" pitchFamily="2" charset="-78"/>
              </a:rPr>
              <a:t>خلاها مشخص می‌­شوند و شما بهتر می‌­توانید روش کار خود را تعیین کنید، به همین منظور از یادداشت‌­برداری غافل نشوید و نکات مهم را بنویسید. فراموش نکنید آمارها و مطالعات پیشین بهترین سند و دلیل برای اثبات ضرورت پرداختن به موضوع پژوهش شماست و حتما از آن­ها استفاده کنید.</a:t>
            </a:r>
            <a:endParaRPr lang="en-US" dirty="0">
              <a:solidFill>
                <a:schemeClr val="tx1"/>
              </a:solidFill>
              <a:cs typeface="B Nazanin" panose="00000400000000000000" pitchFamily="2" charset="-78"/>
            </a:endParaRP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1EB0A77-6E8D-4891-8989-23436C968136}" type="slidenum">
              <a:rPr lang="fa-IR" smtClean="0"/>
              <a:t>24</a:t>
            </a:fld>
            <a:endParaRPr lang="fa-IR"/>
          </a:p>
        </p:txBody>
      </p:sp>
    </p:spTree>
    <p:extLst>
      <p:ext uri="{BB962C8B-B14F-4D97-AF65-F5344CB8AC3E}">
        <p14:creationId xmlns:p14="http://schemas.microsoft.com/office/powerpoint/2010/main" val="37135448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395787"/>
            <a:ext cx="10058400" cy="1187354"/>
          </a:xfrm>
        </p:spPr>
        <p:txBody>
          <a:bodyPr>
            <a:noAutofit/>
          </a:bodyPr>
          <a:lstStyle/>
          <a:p>
            <a:pPr algn="ctr"/>
            <a:r>
              <a:rPr lang="fa-IR" sz="3200" dirty="0">
                <a:solidFill>
                  <a:schemeClr val="tx1"/>
                </a:solidFill>
                <a:cs typeface="B Nazanin" panose="00000400000000000000" pitchFamily="2" charset="-78"/>
              </a:rPr>
              <a:t>اصول بیان مسئله در پروپوزال</a:t>
            </a:r>
            <a:br>
              <a:rPr lang="fa-IR" sz="3200" dirty="0">
                <a:solidFill>
                  <a:schemeClr val="tx1"/>
                </a:solidFill>
                <a:cs typeface="B Nazanin" panose="00000400000000000000" pitchFamily="2" charset="-78"/>
              </a:rPr>
            </a:br>
            <a:r>
              <a:rPr lang="fa-IR" sz="3200" dirty="0">
                <a:solidFill>
                  <a:schemeClr val="tx1"/>
                </a:solidFill>
                <a:cs typeface="B Nazanin" panose="00000400000000000000" pitchFamily="2" charset="-78"/>
              </a:rPr>
              <a:t>اصول کلی در بیان مسئله در پروپوزالعبارت­اند از:</a:t>
            </a:r>
            <a:br>
              <a:rPr lang="fa-IR" sz="3200" dirty="0">
                <a:solidFill>
                  <a:schemeClr val="tx1"/>
                </a:solidFill>
                <a:cs typeface="B Nazanin" panose="00000400000000000000" pitchFamily="2" charset="-78"/>
              </a:rPr>
            </a:br>
            <a:endParaRPr lang="en-US" sz="3200" dirty="0">
              <a:solidFill>
                <a:schemeClr val="tx1"/>
              </a:solidFill>
              <a:cs typeface="B Nazanin" panose="00000400000000000000" pitchFamily="2" charset="-78"/>
            </a:endParaRPr>
          </a:p>
        </p:txBody>
      </p:sp>
      <p:sp>
        <p:nvSpPr>
          <p:cNvPr id="3" name="Content Placeholder 2"/>
          <p:cNvSpPr>
            <a:spLocks noGrp="1"/>
          </p:cNvSpPr>
          <p:nvPr>
            <p:ph idx="1"/>
          </p:nvPr>
        </p:nvSpPr>
        <p:spPr>
          <a:xfrm>
            <a:off x="1097280" y="1409006"/>
            <a:ext cx="10058400" cy="4023360"/>
          </a:xfrm>
        </p:spPr>
        <p:txBody>
          <a:bodyPr>
            <a:noAutofit/>
          </a:bodyPr>
          <a:lstStyle/>
          <a:p>
            <a:endParaRPr lang="fa-IR" sz="1600" b="1" dirty="0">
              <a:solidFill>
                <a:schemeClr val="tx1"/>
              </a:solidFill>
              <a:cs typeface="B Nazanin" panose="00000400000000000000" pitchFamily="2" charset="-78"/>
            </a:endParaRPr>
          </a:p>
          <a:p>
            <a:r>
              <a:rPr lang="fa-IR" sz="1600" b="1" dirty="0">
                <a:solidFill>
                  <a:schemeClr val="tx1"/>
                </a:solidFill>
                <a:cs typeface="B Nazanin" panose="00000400000000000000" pitchFamily="2" charset="-78"/>
              </a:rPr>
              <a:t>طرح مشکل و ابعاد آن</a:t>
            </a:r>
          </a:p>
          <a:p>
            <a:endParaRPr lang="fa-IR" sz="1600" b="1" dirty="0">
              <a:solidFill>
                <a:schemeClr val="tx1"/>
              </a:solidFill>
              <a:cs typeface="B Nazanin" panose="00000400000000000000" pitchFamily="2" charset="-78"/>
            </a:endParaRPr>
          </a:p>
          <a:p>
            <a:r>
              <a:rPr lang="fa-IR" sz="1600" b="1" dirty="0">
                <a:solidFill>
                  <a:schemeClr val="tx1"/>
                </a:solidFill>
                <a:cs typeface="B Nazanin" panose="00000400000000000000" pitchFamily="2" charset="-78"/>
              </a:rPr>
              <a:t>ارائه مستندات معتبر مبنی بر وجود مشکل</a:t>
            </a:r>
          </a:p>
          <a:p>
            <a:endParaRPr lang="fa-IR" sz="1600" b="1" dirty="0">
              <a:solidFill>
                <a:schemeClr val="tx1"/>
              </a:solidFill>
              <a:cs typeface="B Nazanin" panose="00000400000000000000" pitchFamily="2" charset="-78"/>
            </a:endParaRPr>
          </a:p>
          <a:p>
            <a:r>
              <a:rPr lang="fa-IR" sz="1600" b="1" dirty="0">
                <a:solidFill>
                  <a:schemeClr val="tx1"/>
                </a:solidFill>
                <a:cs typeface="B Nazanin" panose="00000400000000000000" pitchFamily="2" charset="-78"/>
              </a:rPr>
              <a:t>تعیین اهداف پژوهش و متغیرهای مورد مطالعه</a:t>
            </a:r>
          </a:p>
          <a:p>
            <a:endParaRPr lang="fa-IR" sz="1600" b="1" dirty="0">
              <a:solidFill>
                <a:schemeClr val="tx1"/>
              </a:solidFill>
              <a:cs typeface="B Nazanin" panose="00000400000000000000" pitchFamily="2" charset="-78"/>
            </a:endParaRPr>
          </a:p>
          <a:p>
            <a:r>
              <a:rPr lang="fa-IR" sz="1600" b="1" dirty="0">
                <a:solidFill>
                  <a:schemeClr val="tx1"/>
                </a:solidFill>
                <a:cs typeface="B Nazanin" panose="00000400000000000000" pitchFamily="2" charset="-78"/>
              </a:rPr>
              <a:t>اشاره به پژوهش‌­های گذشته پیرامون موضع مورد نظر و مزایا و نقایص آن­ها</a:t>
            </a:r>
          </a:p>
          <a:p>
            <a:endParaRPr lang="fa-IR" sz="1600" b="1" dirty="0">
              <a:solidFill>
                <a:schemeClr val="tx1"/>
              </a:solidFill>
              <a:cs typeface="B Nazanin" panose="00000400000000000000" pitchFamily="2" charset="-78"/>
            </a:endParaRPr>
          </a:p>
          <a:p>
            <a:r>
              <a:rPr lang="fa-IR" sz="1600" b="1" dirty="0">
                <a:solidFill>
                  <a:schemeClr val="tx1"/>
                </a:solidFill>
                <a:cs typeface="B Nazanin" panose="00000400000000000000" pitchFamily="2" charset="-78"/>
              </a:rPr>
              <a:t>اشاره به نظریه­‌های مرتبط با موضوع </a:t>
            </a:r>
            <a:r>
              <a:rPr lang="fa-IR" sz="1600" b="1" dirty="0" smtClean="0">
                <a:solidFill>
                  <a:schemeClr val="tx1"/>
                </a:solidFill>
                <a:cs typeface="B Nazanin" panose="00000400000000000000" pitchFamily="2" charset="-78"/>
              </a:rPr>
              <a:t>پژوهش</a:t>
            </a:r>
          </a:p>
          <a:p>
            <a:r>
              <a:rPr lang="fa-IR" sz="1600" b="1" dirty="0" smtClean="0">
                <a:solidFill>
                  <a:schemeClr val="tx1"/>
                </a:solidFill>
                <a:cs typeface="B Nazanin" panose="00000400000000000000" pitchFamily="2" charset="-78"/>
              </a:rPr>
              <a:t>بیان راهکار </a:t>
            </a:r>
          </a:p>
          <a:p>
            <a:r>
              <a:rPr lang="fa-IR" sz="1600" b="1" dirty="0" smtClean="0">
                <a:solidFill>
                  <a:schemeClr val="tx1"/>
                </a:solidFill>
                <a:cs typeface="B Nazanin" panose="00000400000000000000" pitchFamily="2" charset="-78"/>
              </a:rPr>
              <a:t>اهداف پروژه</a:t>
            </a:r>
            <a:endParaRPr lang="fa-IR" sz="1600" b="1" dirty="0">
              <a:solidFill>
                <a:schemeClr val="tx1"/>
              </a:solidFill>
              <a:cs typeface="B Nazanin" panose="00000400000000000000" pitchFamily="2" charset="-78"/>
            </a:endParaRPr>
          </a:p>
          <a:p>
            <a:endParaRPr lang="fa-IR" sz="1600" b="1" dirty="0">
              <a:solidFill>
                <a:schemeClr val="tx1"/>
              </a:solidFill>
              <a:cs typeface="B Nazanin" panose="00000400000000000000" pitchFamily="2" charset="-78"/>
            </a:endParaRP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1EB0A77-6E8D-4891-8989-23436C968136}" type="slidenum">
              <a:rPr lang="fa-IR" smtClean="0"/>
              <a:t>25</a:t>
            </a:fld>
            <a:endParaRPr lang="fa-IR"/>
          </a:p>
        </p:txBody>
      </p:sp>
    </p:spTree>
    <p:extLst>
      <p:ext uri="{BB962C8B-B14F-4D97-AF65-F5344CB8AC3E}">
        <p14:creationId xmlns:p14="http://schemas.microsoft.com/office/powerpoint/2010/main" val="33193541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fa-IR" sz="2800" dirty="0">
                <a:solidFill>
                  <a:schemeClr val="tx1"/>
                </a:solidFill>
                <a:cs typeface="B Nazanin" panose="00000400000000000000" pitchFamily="2" charset="-78"/>
              </a:rPr>
              <a:t>ویژگی بیان مسئله خوب</a:t>
            </a:r>
            <a:br>
              <a:rPr lang="fa-IR" sz="2800" dirty="0">
                <a:solidFill>
                  <a:schemeClr val="tx1"/>
                </a:solidFill>
                <a:cs typeface="B Nazanin" panose="00000400000000000000" pitchFamily="2" charset="-78"/>
              </a:rPr>
            </a:br>
            <a:r>
              <a:rPr lang="fa-IR" sz="2800" dirty="0" smtClean="0">
                <a:solidFill>
                  <a:schemeClr val="tx1"/>
                </a:solidFill>
                <a:cs typeface="B Nazanin" panose="00000400000000000000" pitchFamily="2" charset="-78"/>
              </a:rPr>
              <a:t>رعایت </a:t>
            </a:r>
            <a:r>
              <a:rPr lang="fa-IR" sz="2800" dirty="0">
                <a:solidFill>
                  <a:schemeClr val="tx1"/>
                </a:solidFill>
                <a:cs typeface="B Nazanin" panose="00000400000000000000" pitchFamily="2" charset="-78"/>
              </a:rPr>
              <a:t>نکات زیر را مد نظر قرار دهید:</a:t>
            </a:r>
            <a:br>
              <a:rPr lang="fa-IR" sz="2800" dirty="0">
                <a:solidFill>
                  <a:schemeClr val="tx1"/>
                </a:solidFill>
                <a:cs typeface="B Nazanin" panose="00000400000000000000" pitchFamily="2" charset="-78"/>
              </a:rPr>
            </a:br>
            <a:endParaRPr lang="en-US" sz="2800" dirty="0">
              <a:solidFill>
                <a:schemeClr val="tx1"/>
              </a:solidFill>
              <a:cs typeface="B Nazanin" panose="00000400000000000000" pitchFamily="2" charset="-78"/>
            </a:endParaRPr>
          </a:p>
        </p:txBody>
      </p:sp>
      <p:sp>
        <p:nvSpPr>
          <p:cNvPr id="3" name="Content Placeholder 2"/>
          <p:cNvSpPr>
            <a:spLocks noGrp="1"/>
          </p:cNvSpPr>
          <p:nvPr>
            <p:ph idx="1"/>
          </p:nvPr>
        </p:nvSpPr>
        <p:spPr>
          <a:xfrm>
            <a:off x="1097280" y="1613722"/>
            <a:ext cx="10058400" cy="4023360"/>
          </a:xfrm>
        </p:spPr>
        <p:txBody>
          <a:bodyPr>
            <a:noAutofit/>
          </a:bodyPr>
          <a:lstStyle/>
          <a:p>
            <a:endParaRPr lang="fa-IR" sz="1400" dirty="0">
              <a:solidFill>
                <a:schemeClr val="tx1"/>
              </a:solidFill>
              <a:cs typeface="B Nazanin" panose="00000400000000000000" pitchFamily="2" charset="-78"/>
            </a:endParaRPr>
          </a:p>
          <a:p>
            <a:r>
              <a:rPr lang="fa-IR" sz="1400" dirty="0">
                <a:solidFill>
                  <a:schemeClr val="tx1"/>
                </a:solidFill>
                <a:cs typeface="B Nazanin" panose="00000400000000000000" pitchFamily="2" charset="-78"/>
              </a:rPr>
              <a:t>– کوتاه، اما شفاف، بدون ابهام، موثر و مفید بنویسید.</a:t>
            </a:r>
          </a:p>
          <a:p>
            <a:endParaRPr lang="fa-IR" sz="1400" dirty="0">
              <a:solidFill>
                <a:schemeClr val="tx1"/>
              </a:solidFill>
              <a:cs typeface="B Nazanin" panose="00000400000000000000" pitchFamily="2" charset="-78"/>
            </a:endParaRPr>
          </a:p>
          <a:p>
            <a:r>
              <a:rPr lang="fa-IR" sz="1400" dirty="0">
                <a:solidFill>
                  <a:schemeClr val="tx1"/>
                </a:solidFill>
                <a:cs typeface="B Nazanin" panose="00000400000000000000" pitchFamily="2" charset="-78"/>
              </a:rPr>
              <a:t>– پیوستگی و انسجام مطالب را فراموش نکنید.</a:t>
            </a:r>
          </a:p>
          <a:p>
            <a:endParaRPr lang="fa-IR" sz="1600" dirty="0">
              <a:solidFill>
                <a:schemeClr val="tx1"/>
              </a:solidFill>
              <a:cs typeface="B Nazanin" panose="00000400000000000000" pitchFamily="2" charset="-78"/>
            </a:endParaRPr>
          </a:p>
          <a:p>
            <a:r>
              <a:rPr lang="fa-IR" sz="1400" dirty="0">
                <a:solidFill>
                  <a:schemeClr val="tx1"/>
                </a:solidFill>
                <a:cs typeface="B Nazanin" panose="00000400000000000000" pitchFamily="2" charset="-78"/>
              </a:rPr>
              <a:t>– از کل به جزء پیش بروید.</a:t>
            </a:r>
          </a:p>
          <a:p>
            <a:endParaRPr lang="fa-IR" sz="1400" dirty="0">
              <a:solidFill>
                <a:schemeClr val="tx1"/>
              </a:solidFill>
              <a:cs typeface="B Nazanin" panose="00000400000000000000" pitchFamily="2" charset="-78"/>
            </a:endParaRPr>
          </a:p>
          <a:p>
            <a:r>
              <a:rPr lang="fa-IR" sz="1400" dirty="0">
                <a:solidFill>
                  <a:schemeClr val="tx1"/>
                </a:solidFill>
                <a:cs typeface="B Nazanin" panose="00000400000000000000" pitchFamily="2" charset="-78"/>
              </a:rPr>
              <a:t>– منابع و مستندات را در همه قسمت‌­های متن ذکر کنید.</a:t>
            </a:r>
          </a:p>
          <a:p>
            <a:endParaRPr lang="fa-IR" sz="1400" dirty="0">
              <a:solidFill>
                <a:schemeClr val="tx1"/>
              </a:solidFill>
              <a:cs typeface="B Nazanin" panose="00000400000000000000" pitchFamily="2" charset="-78"/>
            </a:endParaRPr>
          </a:p>
          <a:p>
            <a:r>
              <a:rPr lang="fa-IR" sz="1400" dirty="0">
                <a:solidFill>
                  <a:schemeClr val="tx1"/>
                </a:solidFill>
                <a:cs typeface="B Nazanin" panose="00000400000000000000" pitchFamily="2" charset="-78"/>
              </a:rPr>
              <a:t>– اصطلاحات و واژه‌‌­های تخصصی را تعریف کنید.</a:t>
            </a:r>
          </a:p>
          <a:p>
            <a:endParaRPr lang="fa-IR" sz="1400" dirty="0">
              <a:solidFill>
                <a:schemeClr val="tx1"/>
              </a:solidFill>
              <a:cs typeface="B Nazanin" panose="00000400000000000000" pitchFamily="2" charset="-78"/>
            </a:endParaRP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1EB0A77-6E8D-4891-8989-23436C968136}" type="slidenum">
              <a:rPr lang="fa-IR" smtClean="0"/>
              <a:t>26</a:t>
            </a:fld>
            <a:endParaRPr lang="fa-IR"/>
          </a:p>
        </p:txBody>
      </p:sp>
    </p:spTree>
    <p:extLst>
      <p:ext uri="{BB962C8B-B14F-4D97-AF65-F5344CB8AC3E}">
        <p14:creationId xmlns:p14="http://schemas.microsoft.com/office/powerpoint/2010/main" val="10964103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6336" y="545910"/>
            <a:ext cx="10058400" cy="5623434"/>
          </a:xfrm>
        </p:spPr>
        <p:txBody>
          <a:bodyPr>
            <a:noAutofit/>
          </a:bodyPr>
          <a:lstStyle/>
          <a:p>
            <a:r>
              <a:rPr lang="fa-IR" sz="1050" b="1" dirty="0">
                <a:solidFill>
                  <a:schemeClr val="tx1"/>
                </a:solidFill>
                <a:cs typeface="B Nazanin" panose="00000400000000000000" pitchFamily="2" charset="-78"/>
              </a:rPr>
              <a:t>– کلمات کلیدی پژوهش را شرح دهید.</a:t>
            </a:r>
          </a:p>
          <a:p>
            <a:endParaRPr lang="fa-IR" sz="1050" b="1" dirty="0">
              <a:solidFill>
                <a:schemeClr val="tx1"/>
              </a:solidFill>
              <a:cs typeface="B Nazanin" panose="00000400000000000000" pitchFamily="2" charset="-78"/>
            </a:endParaRPr>
          </a:p>
          <a:p>
            <a:r>
              <a:rPr lang="fa-IR" sz="1050" b="1" dirty="0">
                <a:solidFill>
                  <a:schemeClr val="tx1"/>
                </a:solidFill>
                <a:cs typeface="B Nazanin" panose="00000400000000000000" pitchFamily="2" charset="-78"/>
              </a:rPr>
              <a:t>– آمار و ارقام مستند ارائه دهید.</a:t>
            </a:r>
          </a:p>
          <a:p>
            <a:endParaRPr lang="fa-IR" sz="1050" b="1" dirty="0">
              <a:solidFill>
                <a:schemeClr val="tx1"/>
              </a:solidFill>
              <a:cs typeface="B Nazanin" panose="00000400000000000000" pitchFamily="2" charset="-78"/>
            </a:endParaRPr>
          </a:p>
          <a:p>
            <a:r>
              <a:rPr lang="fa-IR" sz="1050" b="1" dirty="0">
                <a:solidFill>
                  <a:schemeClr val="tx1"/>
                </a:solidFill>
                <a:cs typeface="B Nazanin" panose="00000400000000000000" pitchFamily="2" charset="-78"/>
              </a:rPr>
              <a:t>– مسئله را پراهمیت جلوه دهید و راهکارتان را مطرح کنید.</a:t>
            </a:r>
          </a:p>
          <a:p>
            <a:endParaRPr lang="fa-IR" sz="1050" b="1" dirty="0">
              <a:solidFill>
                <a:schemeClr val="tx1"/>
              </a:solidFill>
              <a:cs typeface="B Nazanin" panose="00000400000000000000" pitchFamily="2" charset="-78"/>
            </a:endParaRPr>
          </a:p>
          <a:p>
            <a:r>
              <a:rPr lang="fa-IR" sz="1050" b="1" dirty="0">
                <a:solidFill>
                  <a:schemeClr val="tx1"/>
                </a:solidFill>
                <a:cs typeface="B Nazanin" panose="00000400000000000000" pitchFamily="2" charset="-78"/>
              </a:rPr>
              <a:t>– به پیامدهای مثبت و منفی ناشی از انجام دادن یا ندادن تحقیق اشاره کنید.</a:t>
            </a:r>
          </a:p>
          <a:p>
            <a:endParaRPr lang="fa-IR" sz="1050" b="1" dirty="0">
              <a:solidFill>
                <a:schemeClr val="tx1"/>
              </a:solidFill>
              <a:cs typeface="B Nazanin" panose="00000400000000000000" pitchFamily="2" charset="-78"/>
            </a:endParaRPr>
          </a:p>
          <a:p>
            <a:r>
              <a:rPr lang="fa-IR" sz="1050" b="1" dirty="0">
                <a:solidFill>
                  <a:schemeClr val="tx1"/>
                </a:solidFill>
                <a:cs typeface="B Nazanin" panose="00000400000000000000" pitchFamily="2" charset="-78"/>
              </a:rPr>
              <a:t>– از نگارش صحیح و دستور زبان استاندارد استفاده کنید.</a:t>
            </a:r>
          </a:p>
          <a:p>
            <a:endParaRPr lang="fa-IR" sz="1050" b="1" dirty="0">
              <a:solidFill>
                <a:schemeClr val="tx1"/>
              </a:solidFill>
              <a:cs typeface="B Nazanin" panose="00000400000000000000" pitchFamily="2" charset="-78"/>
            </a:endParaRPr>
          </a:p>
          <a:p>
            <a:r>
              <a:rPr lang="fa-IR" sz="1050" b="1" dirty="0">
                <a:solidFill>
                  <a:schemeClr val="tx1"/>
                </a:solidFill>
                <a:cs typeface="B Nazanin" panose="00000400000000000000" pitchFamily="2" charset="-78"/>
              </a:rPr>
              <a:t>– پیشینه تحقیق و تفاوت پژوهش­تان با آن­ها را بیان کنید.</a:t>
            </a:r>
          </a:p>
          <a:p>
            <a:endParaRPr lang="fa-IR" sz="1050" b="1" dirty="0">
              <a:solidFill>
                <a:schemeClr val="tx1"/>
              </a:solidFill>
              <a:cs typeface="B Nazanin" panose="00000400000000000000" pitchFamily="2" charset="-78"/>
            </a:endParaRPr>
          </a:p>
          <a:p>
            <a:r>
              <a:rPr lang="fa-IR" sz="1050" b="1" dirty="0">
                <a:solidFill>
                  <a:schemeClr val="tx1"/>
                </a:solidFill>
                <a:cs typeface="B Nazanin" panose="00000400000000000000" pitchFamily="2" charset="-78"/>
              </a:rPr>
              <a:t>– اهداف، پرسش­‌های تحقیق و در پایان، نتایج و پاسخ­‌های به دست‌­آمده را بررسی کنید.</a:t>
            </a:r>
          </a:p>
          <a:p>
            <a:endParaRPr lang="fa-IR" sz="1050" b="1" dirty="0">
              <a:solidFill>
                <a:schemeClr val="tx1"/>
              </a:solidFill>
              <a:cs typeface="B Nazanin" panose="00000400000000000000" pitchFamily="2" charset="-78"/>
            </a:endParaRPr>
          </a:p>
          <a:p>
            <a:r>
              <a:rPr lang="fa-IR" sz="1050" b="1" dirty="0">
                <a:solidFill>
                  <a:schemeClr val="tx1"/>
                </a:solidFill>
                <a:cs typeface="B Nazanin" panose="00000400000000000000" pitchFamily="2" charset="-78"/>
              </a:rPr>
              <a:t>– هدف نهایی پژوهش­‌تان را با بیانی شفاف و دقیق در پاراگراف آخر بنویسید.</a:t>
            </a:r>
            <a:endParaRPr lang="en-US" sz="1050" b="1" dirty="0">
              <a:solidFill>
                <a:schemeClr val="tx1"/>
              </a:solidFill>
              <a:cs typeface="B Nazanin" panose="00000400000000000000" pitchFamily="2" charset="-78"/>
            </a:endParaRPr>
          </a:p>
          <a:p>
            <a:endParaRPr lang="en-US" sz="1050" b="1" dirty="0"/>
          </a:p>
        </p:txBody>
      </p:sp>
      <p:sp>
        <p:nvSpPr>
          <p:cNvPr id="2" name="Footer Placeholder 1"/>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91EB0A77-6E8D-4891-8989-23436C968136}" type="slidenum">
              <a:rPr lang="fa-IR" smtClean="0"/>
              <a:t>27</a:t>
            </a:fld>
            <a:endParaRPr lang="fa-IR"/>
          </a:p>
        </p:txBody>
      </p:sp>
    </p:spTree>
    <p:extLst>
      <p:ext uri="{BB962C8B-B14F-4D97-AF65-F5344CB8AC3E}">
        <p14:creationId xmlns:p14="http://schemas.microsoft.com/office/powerpoint/2010/main" val="41100377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fontAlgn="base"/>
            <a:r>
              <a:rPr lang="fa-IR" b="1" dirty="0">
                <a:solidFill>
                  <a:schemeClr val="tx1"/>
                </a:solidFill>
                <a:cs typeface="B Nazanin" panose="00000400000000000000" pitchFamily="2" charset="-78"/>
              </a:rPr>
              <a:t>– از اشکال، جدول‌­ها و نمودارهای گوناگون برای شرح دقیق­تر و قابل فهم­تر محتوا استفاده کنید.</a:t>
            </a:r>
          </a:p>
          <a:p>
            <a:pPr fontAlgn="base"/>
            <a:r>
              <a:rPr lang="fa-IR" b="1" dirty="0">
                <a:solidFill>
                  <a:schemeClr val="tx1"/>
                </a:solidFill>
                <a:cs typeface="B Nazanin" panose="00000400000000000000" pitchFamily="2" charset="-78"/>
              </a:rPr>
              <a:t>– از طرح سوالات زیاد بپرهیزید، چون مسئله را گسترده و ابهام­‌برانگیز جلوه خواهد داد.</a:t>
            </a:r>
          </a:p>
          <a:p>
            <a:pPr fontAlgn="base"/>
            <a:r>
              <a:rPr lang="fa-IR" b="1" dirty="0">
                <a:solidFill>
                  <a:schemeClr val="tx1"/>
                </a:solidFill>
                <a:cs typeface="B Nazanin" panose="00000400000000000000" pitchFamily="2" charset="-78"/>
              </a:rPr>
              <a:t>– از کپی کردن مطالب یا نتایج تحقیقات دیگران اجتناب کنید.</a:t>
            </a:r>
          </a:p>
          <a:p>
            <a:pPr fontAlgn="base"/>
            <a:r>
              <a:rPr lang="fa-IR" b="1" dirty="0" smtClean="0">
                <a:solidFill>
                  <a:schemeClr val="tx1"/>
                </a:solidFill>
                <a:cs typeface="B Nazanin" panose="00000400000000000000" pitchFamily="2" charset="-78"/>
              </a:rPr>
              <a:t>– </a:t>
            </a:r>
            <a:r>
              <a:rPr lang="fa-IR" b="1" dirty="0">
                <a:solidFill>
                  <a:schemeClr val="tx1"/>
                </a:solidFill>
                <a:cs typeface="B Nazanin" panose="00000400000000000000" pitchFamily="2" charset="-78"/>
              </a:rPr>
              <a:t>ادعاهای بزرگ و بی­ربط با عنوان تحقیق نداشته باشید</a:t>
            </a:r>
            <a:r>
              <a:rPr lang="fa-IR" b="1" dirty="0" smtClean="0">
                <a:solidFill>
                  <a:schemeClr val="tx1"/>
                </a:solidFill>
                <a:cs typeface="B Nazanin" panose="00000400000000000000" pitchFamily="2" charset="-78"/>
              </a:rPr>
              <a:t>.</a:t>
            </a:r>
            <a:endParaRPr lang="fa-IR" b="1" dirty="0">
              <a:solidFill>
                <a:schemeClr val="tx1"/>
              </a:solidFill>
              <a:cs typeface="B Nazanin" panose="00000400000000000000" pitchFamily="2" charset="-78"/>
            </a:endParaRPr>
          </a:p>
          <a:p>
            <a:pPr fontAlgn="base"/>
            <a:r>
              <a:rPr lang="fa-IR" b="1" dirty="0">
                <a:solidFill>
                  <a:schemeClr val="tx1"/>
                </a:solidFill>
                <a:cs typeface="B Nazanin" panose="00000400000000000000" pitchFamily="2" charset="-78"/>
              </a:rPr>
              <a:t>– فقط مطالب مستند و معتبر علمی را بیان کنید.</a:t>
            </a:r>
          </a:p>
          <a:p>
            <a:pPr fontAlgn="base"/>
            <a:r>
              <a:rPr lang="fa-IR" b="1" dirty="0">
                <a:solidFill>
                  <a:schemeClr val="tx1"/>
                </a:solidFill>
                <a:cs typeface="B Nazanin" panose="00000400000000000000" pitchFamily="2" charset="-78"/>
              </a:rPr>
              <a:t>– از آمار جدید و به‌­روز استفاده کنید.</a:t>
            </a:r>
          </a:p>
          <a:p>
            <a:pPr fontAlgn="base"/>
            <a:r>
              <a:rPr lang="fa-IR" b="1" dirty="0">
                <a:solidFill>
                  <a:schemeClr val="tx1"/>
                </a:solidFill>
                <a:cs typeface="B Nazanin" panose="00000400000000000000" pitchFamily="2" charset="-78"/>
              </a:rPr>
              <a:t>– از تعداد زیاد منابع استفاده نکنید (20 تا 25 منبع کافی است).</a:t>
            </a:r>
          </a:p>
          <a:p>
            <a:pPr fontAlgn="base"/>
            <a:r>
              <a:rPr lang="fa-IR" b="1" dirty="0">
                <a:solidFill>
                  <a:schemeClr val="tx1"/>
                </a:solidFill>
                <a:cs typeface="B Nazanin" panose="00000400000000000000" pitchFamily="2" charset="-78"/>
              </a:rPr>
              <a:t>– می­‌توانید از جدول ارزیابی برای اطمینان از انجام دادن تمام کارهای لازم برای نگارش بیان مسئله استفاده کنید.</a:t>
            </a:r>
          </a:p>
          <a:p>
            <a:endParaRPr lang="en-US" b="1" dirty="0">
              <a:solidFill>
                <a:schemeClr val="tx1"/>
              </a:solidFill>
              <a:cs typeface="B Nazanin" panose="00000400000000000000" pitchFamily="2" charset="-78"/>
            </a:endParaRP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1EB0A77-6E8D-4891-8989-23436C968136}" type="slidenum">
              <a:rPr lang="fa-IR" smtClean="0"/>
              <a:t>28</a:t>
            </a:fld>
            <a:endParaRPr lang="fa-IR"/>
          </a:p>
        </p:txBody>
      </p:sp>
    </p:spTree>
    <p:extLst>
      <p:ext uri="{BB962C8B-B14F-4D97-AF65-F5344CB8AC3E}">
        <p14:creationId xmlns:p14="http://schemas.microsoft.com/office/powerpoint/2010/main" val="38142870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842448" y="2366963"/>
            <a:ext cx="8980227" cy="2981325"/>
          </a:xfrm>
          <a:prstGeom prst="rect">
            <a:avLst/>
          </a:prstGeom>
        </p:spPr>
      </p:pic>
      <p:sp>
        <p:nvSpPr>
          <p:cNvPr id="3" name="Footer Placeholder 2"/>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1EB0A77-6E8D-4891-8989-23436C968136}" type="slidenum">
              <a:rPr lang="fa-IR" smtClean="0"/>
              <a:t>29</a:t>
            </a:fld>
            <a:endParaRPr lang="fa-IR"/>
          </a:p>
        </p:txBody>
      </p:sp>
    </p:spTree>
    <p:extLst>
      <p:ext uri="{BB962C8B-B14F-4D97-AF65-F5344CB8AC3E}">
        <p14:creationId xmlns:p14="http://schemas.microsoft.com/office/powerpoint/2010/main" val="20158232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179167" y="2183642"/>
            <a:ext cx="10058400" cy="3726396"/>
          </a:xfrm>
        </p:spPr>
        <p:txBody>
          <a:bodyPr/>
          <a:lstStyle/>
          <a:p>
            <a:pPr>
              <a:lnSpc>
                <a:spcPct val="200000"/>
              </a:lnSpc>
            </a:pPr>
            <a:r>
              <a:rPr lang="fa-IR" dirty="0" smtClean="0">
                <a:solidFill>
                  <a:schemeClr val="tx1"/>
                </a:solidFill>
                <a:cs typeface="B Nazanin" panose="00000400000000000000" pitchFamily="2" charset="-78"/>
              </a:rPr>
              <a:t>به صرفه بودن پروژه به عنوان مثال در تولید یک قرص ممکن است هزینه تامین تجهیزات مانند قرص زن اتوماتیک و بلیسترینگ از هزینه کلی خرید محصول خارجی در صورت وجود نمونه خارجی به صرفه نباشد. </a:t>
            </a:r>
          </a:p>
          <a:p>
            <a:pPr>
              <a:lnSpc>
                <a:spcPct val="200000"/>
              </a:lnSpc>
            </a:pPr>
            <a:r>
              <a:rPr lang="fa-IR" dirty="0" smtClean="0">
                <a:solidFill>
                  <a:schemeClr val="tx1"/>
                </a:solidFill>
                <a:cs typeface="B Nazanin" panose="00000400000000000000" pitchFamily="2" charset="-78"/>
              </a:rPr>
              <a:t>بایستی در این حالت بازه زمانی خاص در نظر گرفته شود. </a:t>
            </a:r>
          </a:p>
          <a:p>
            <a:pPr>
              <a:lnSpc>
                <a:spcPct val="200000"/>
              </a:lnSpc>
            </a:pPr>
            <a:r>
              <a:rPr lang="fa-IR" dirty="0" smtClean="0">
                <a:solidFill>
                  <a:schemeClr val="tx1"/>
                </a:solidFill>
                <a:cs typeface="B Nazanin" panose="00000400000000000000" pitchFamily="2" charset="-78"/>
              </a:rPr>
              <a:t>همخوانی بین سطح تحصیلات پژوهشگر و تجارب وی که می تواند بر سقف هزینه پیشنهادی پروژه تاثیر گذار باشد. </a:t>
            </a:r>
          </a:p>
          <a:p>
            <a:pPr>
              <a:lnSpc>
                <a:spcPct val="200000"/>
              </a:lnSpc>
            </a:pPr>
            <a:r>
              <a:rPr lang="fa-IR" dirty="0" smtClean="0">
                <a:solidFill>
                  <a:schemeClr val="tx1"/>
                </a:solidFill>
                <a:cs typeface="B Nazanin" panose="00000400000000000000" pitchFamily="2" charset="-78"/>
              </a:rPr>
              <a:t>پژوهش در زمان مطرح شده قابل انجام باشد.</a:t>
            </a: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1EB0A77-6E8D-4891-8989-23436C968136}" type="slidenum">
              <a:rPr lang="fa-IR" smtClean="0"/>
              <a:t>3</a:t>
            </a:fld>
            <a:endParaRPr lang="fa-IR"/>
          </a:p>
        </p:txBody>
      </p:sp>
    </p:spTree>
    <p:extLst>
      <p:ext uri="{BB962C8B-B14F-4D97-AF65-F5344CB8AC3E}">
        <p14:creationId xmlns:p14="http://schemas.microsoft.com/office/powerpoint/2010/main" val="38733106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fa-IR" dirty="0" smtClean="0"/>
              <a:t>نحوه ی سایت دهی به مطالب استفاده شده را به خوبی فرا بگیرید. </a:t>
            </a:r>
          </a:p>
          <a:p>
            <a:r>
              <a:rPr lang="fa-IR" dirty="0" smtClean="0"/>
              <a:t>سعی کنید از یک نرم افزار جهت سایت دادن استفاده کنید نظیر </a:t>
            </a:r>
            <a:r>
              <a:rPr lang="en-US" dirty="0" smtClean="0"/>
              <a:t>Endnote </a:t>
            </a:r>
            <a:endParaRPr lang="fa-IR" dirty="0" smtClean="0"/>
          </a:p>
          <a:p>
            <a:r>
              <a:rPr lang="fa-IR" dirty="0" smtClean="0"/>
              <a:t>در این صورت هنگام اصلاحیه های بعدی می توانید با خیالی آسوده قسمت های مد نظر را حذف یا اضافه نمایید. </a:t>
            </a:r>
            <a:endParaRPr lang="en-US" dirty="0"/>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1EB0A77-6E8D-4891-8989-23436C968136}" type="slidenum">
              <a:rPr lang="fa-IR" smtClean="0"/>
              <a:t>30</a:t>
            </a:fld>
            <a:endParaRPr lang="fa-IR"/>
          </a:p>
        </p:txBody>
      </p:sp>
    </p:spTree>
    <p:extLst>
      <p:ext uri="{BB962C8B-B14F-4D97-AF65-F5344CB8AC3E}">
        <p14:creationId xmlns:p14="http://schemas.microsoft.com/office/powerpoint/2010/main" val="10000711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بررسی متون </a:t>
            </a:r>
            <a:endParaRPr lang="en-US" dirty="0"/>
          </a:p>
        </p:txBody>
      </p:sp>
      <p:sp>
        <p:nvSpPr>
          <p:cNvPr id="3" name="Content Placeholder 2"/>
          <p:cNvSpPr>
            <a:spLocks noGrp="1"/>
          </p:cNvSpPr>
          <p:nvPr>
            <p:ph idx="1"/>
          </p:nvPr>
        </p:nvSpPr>
        <p:spPr/>
        <p:txBody>
          <a:bodyPr/>
          <a:lstStyle/>
          <a:p>
            <a:r>
              <a:rPr lang="fa-IR" dirty="0">
                <a:solidFill>
                  <a:schemeClr val="tx1"/>
                </a:solidFill>
                <a:cs typeface="B Nazanin" panose="00000400000000000000" pitchFamily="2" charset="-78"/>
              </a:rPr>
              <a:t>هنگامی که عنوان خود را مشخص کردیم، کار بررسی متون شروع می‌شود. باید مقالاتی که مرتبط با عنوان مطالعه‌مان هست را در پایگاه‌های معتبر مانند </a:t>
            </a:r>
            <a:r>
              <a:rPr lang="en-US" dirty="0">
                <a:solidFill>
                  <a:schemeClr val="tx1"/>
                </a:solidFill>
                <a:cs typeface="B Nazanin" panose="00000400000000000000" pitchFamily="2" charset="-78"/>
              </a:rPr>
              <a:t>Scopus، </a:t>
            </a:r>
            <a:r>
              <a:rPr lang="en-US" dirty="0" err="1">
                <a:solidFill>
                  <a:schemeClr val="tx1"/>
                </a:solidFill>
                <a:cs typeface="B Nazanin" panose="00000400000000000000" pitchFamily="2" charset="-78"/>
              </a:rPr>
              <a:t>Pubmed</a:t>
            </a:r>
            <a:r>
              <a:rPr lang="en-US" dirty="0">
                <a:solidFill>
                  <a:schemeClr val="tx1"/>
                </a:solidFill>
                <a:cs typeface="B Nazanin" panose="00000400000000000000" pitchFamily="2" charset="-78"/>
              </a:rPr>
              <a:t> </a:t>
            </a:r>
            <a:r>
              <a:rPr lang="fa-IR" dirty="0">
                <a:solidFill>
                  <a:schemeClr val="tx1"/>
                </a:solidFill>
                <a:cs typeface="B Nazanin" panose="00000400000000000000" pitchFamily="2" charset="-78"/>
              </a:rPr>
              <a:t>و… پیدا کنیم که با سرچ ساده و پیشرفته میتوان به آنها دست پیدا کرد. از مقالاتی استفاده میکنیم که به روز باشند؛ یعنی حداکثر متعلق به ۵ سال اخیر باشند و همچنین با عنوان مورد نظر ما ارتباط نزدیک داشته باشند. بهتر است که در هنگام دانلود و مطالعه مقالات، هم از پژوهش هایی که در کشور های دیگر انجام شده است استفاده کنیم و هم از پژوهش هایی که در کشوری که قرار است طرح را در آن انجام دهیم. با این کار، هم با روشها و نحوه کار و نتایج پژوهشهای مختلف آشنا میشویم و هم از دوباره کاری در پژوهش جلوگیری میشود. بعد از دانلود و انتخاب مقالات، برای نوشتن پروپوزال عادی باید ۵ یا ۶ مقاله به روز و مرتبط با عنوان خود را انتخاب کنیم و برای پایان نامه گاهی تا ۱۵ مقاله را انتخاب کنیم و کار نگارش بررسی متون خود را شروع کنیم.</a:t>
            </a:r>
          </a:p>
          <a:p>
            <a:r>
              <a:rPr lang="fa-IR" dirty="0">
                <a:solidFill>
                  <a:schemeClr val="tx1"/>
                </a:solidFill>
                <a:cs typeface="B Nazanin" panose="00000400000000000000" pitchFamily="2" charset="-78"/>
              </a:rPr>
              <a:t>برای شروع نوشتن باید یکسری داده مورد نیاز را از مقاله استخراج کنیم تا با استفاده از آن داده ها بتوانیم مرور متون خود را بنویسیم. حقیقت این است که بیشتر داده های مورد نیاز را میتوان از چکیده مقالات استخراج کرد، ولی توصیه ما این است که حتما مقاله را به صورت کامل مطالعه کنید تا به ابعاد مختلف تحقیقی که میخواهید انجام دهید آشنا شوید و صرفا به ذکر یک سری جزئیات برای رفع تکلیف اکتفا نکرده باشید، فایده دیگر خواندن کل مقاله این است که برای نوشتن بقیه بخشهای پروپوزال هم کمکتان میکند و البته احتمال دچار سرقت علمی ادبی شدن هم برای شما کمتر میشود.</a:t>
            </a:r>
          </a:p>
          <a:p>
            <a:endParaRPr lang="en-US" dirty="0">
              <a:solidFill>
                <a:schemeClr val="tx1"/>
              </a:solidFill>
              <a:cs typeface="B Nazanin" panose="00000400000000000000" pitchFamily="2" charset="-78"/>
            </a:endParaRP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1EB0A77-6E8D-4891-8989-23436C968136}" type="slidenum">
              <a:rPr lang="fa-IR" smtClean="0"/>
              <a:t>31</a:t>
            </a:fld>
            <a:endParaRPr lang="fa-IR"/>
          </a:p>
        </p:txBody>
      </p:sp>
    </p:spTree>
    <p:extLst>
      <p:ext uri="{BB962C8B-B14F-4D97-AF65-F5344CB8AC3E}">
        <p14:creationId xmlns:p14="http://schemas.microsoft.com/office/powerpoint/2010/main" val="13554568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fa-IR" b="1" dirty="0">
                <a:cs typeface="B Nazanin" panose="00000400000000000000" pitchFamily="2" charset="-78"/>
              </a:rPr>
              <a:t>نمونه مرور متون:</a:t>
            </a:r>
            <a:endParaRPr lang="fa-IR" dirty="0">
              <a:cs typeface="B Nazanin" panose="00000400000000000000" pitchFamily="2" charset="-78"/>
            </a:endParaRPr>
          </a:p>
          <a:p>
            <a:r>
              <a:rPr lang="fa-IR" dirty="0">
                <a:cs typeface="B Nazanin" panose="00000400000000000000" pitchFamily="2" charset="-78"/>
              </a:rPr>
              <a:t/>
            </a:r>
            <a:br>
              <a:rPr lang="fa-IR" dirty="0">
                <a:cs typeface="B Nazanin" panose="00000400000000000000" pitchFamily="2" charset="-78"/>
              </a:rPr>
            </a:br>
            <a:r>
              <a:rPr lang="fa-IR" dirty="0">
                <a:cs typeface="B Nazanin" panose="00000400000000000000" pitchFamily="2" charset="-78"/>
              </a:rPr>
              <a:t>1- وایت بی  (2006) در یک تحقیق توصیفی با عنوان "چرا کارکنان مراقبت بهداشتی، دست هایشان را نمی‌شویند" اشاره می‌کند که رفتار انسان تحت تاثیر فاکتورهای زیادی چون ویژگی‌های بیولوژیکی، محیط، آموزش و فرهنگ قرار می‌گیرد و هرچند تاثیر این عوامل معمولا با هم سنجیده می‌شود ولی بعضی از آنها بر بعضی دیگر برتری دارد و در مورد کارکنان مراقبت بهداشتی به تئوری رفتار برنامه ریزی شده اشاره کرده و می‌گوید: علت شستشوی دست، نیت پیشین افراد برای شستشوی دست هست و قصد و نیت افراد از انجام یک کار بوسیله سه متغیر (هر چند با درجات متفاوت) پیش بینی می‌شود: 1- نگرش افراد (یعنی اینکه فرد احساس کند که رفتار او نتایج و ویژگی‌های خاصی داردکه ممکن است برای او سودمند باشد) 2- هنجارهای درونی (ادرارک افراد از تحت فشار و کنترل بودن توسط سایر افراد و گروهها) 3- کنترل رفتاری درک شده (ادراک فرد از سهولت یا دشواری انجام رفتار).  وی نتیجه می‌گیرد در سه گروه مورد بررسی خود ( بچه‌ها، مادران، پرستاران )، رعایت بهداشت دست در بچه‌ها به خاطر زدودن میکروبها، در مادران به علت رفتارهای عادتی و در پرستاران به علت محافظت از خود می‌باشد. در ادامه از بعضی عوامل مثل شرایط بیماران، میزان تماس با بیمار و حجم کار، تشخیص بیماری، ظاهر فیزیکی، سن  </a:t>
            </a:r>
            <a:r>
              <a:rPr lang="fa-IR" dirty="0" smtClean="0">
                <a:cs typeface="B Nazanin" panose="00000400000000000000" pitchFamily="2" charset="-78"/>
              </a:rPr>
              <a:t>بیمار </a:t>
            </a:r>
            <a:r>
              <a:rPr lang="fa-IR" dirty="0">
                <a:cs typeface="B Nazanin" panose="00000400000000000000" pitchFamily="2" charset="-78"/>
              </a:rPr>
              <a:t>، دیده شدن ترشحات و مایعات بدن بیمار به عنوان عواملی یاد می‌کند که ممکن است در رعایت بهداشت دست تاثیر داشته باشند(31).</a:t>
            </a:r>
            <a:br>
              <a:rPr lang="fa-IR" dirty="0">
                <a:cs typeface="B Nazanin" panose="00000400000000000000" pitchFamily="2" charset="-78"/>
              </a:rPr>
            </a:br>
            <a:endParaRPr lang="en-US" dirty="0">
              <a:cs typeface="B Nazanin" panose="00000400000000000000" pitchFamily="2" charset="-78"/>
            </a:endParaRPr>
          </a:p>
        </p:txBody>
      </p:sp>
      <p:sp>
        <p:nvSpPr>
          <p:cNvPr id="4" name="Oval 3"/>
          <p:cNvSpPr/>
          <p:nvPr/>
        </p:nvSpPr>
        <p:spPr>
          <a:xfrm>
            <a:off x="9060432" y="2389199"/>
            <a:ext cx="1091821" cy="545911"/>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 name="Oval 4"/>
          <p:cNvSpPr/>
          <p:nvPr/>
        </p:nvSpPr>
        <p:spPr>
          <a:xfrm>
            <a:off x="10059414" y="2415829"/>
            <a:ext cx="1091821" cy="545911"/>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 name="Oval 5"/>
          <p:cNvSpPr/>
          <p:nvPr/>
        </p:nvSpPr>
        <p:spPr>
          <a:xfrm>
            <a:off x="1041009" y="2387938"/>
            <a:ext cx="5570806" cy="545911"/>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Footer Placeholder 6"/>
          <p:cNvSpPr>
            <a:spLocks noGrp="1"/>
          </p:cNvSpPr>
          <p:nvPr>
            <p:ph type="ftr" sz="quarter" idx="11"/>
          </p:nvPr>
        </p:nvSpPr>
        <p:spPr/>
        <p:txBody>
          <a:bodyPr/>
          <a:lstStyle/>
          <a:p>
            <a:endParaRPr lang="fa-IR"/>
          </a:p>
        </p:txBody>
      </p:sp>
      <p:sp>
        <p:nvSpPr>
          <p:cNvPr id="8" name="Slide Number Placeholder 7"/>
          <p:cNvSpPr>
            <a:spLocks noGrp="1"/>
          </p:cNvSpPr>
          <p:nvPr>
            <p:ph type="sldNum" sz="quarter" idx="12"/>
          </p:nvPr>
        </p:nvSpPr>
        <p:spPr/>
        <p:txBody>
          <a:bodyPr/>
          <a:lstStyle/>
          <a:p>
            <a:fld id="{91EB0A77-6E8D-4891-8989-23436C968136}" type="slidenum">
              <a:rPr lang="fa-IR" smtClean="0"/>
              <a:t>32</a:t>
            </a:fld>
            <a:endParaRPr lang="fa-IR"/>
          </a:p>
        </p:txBody>
      </p:sp>
    </p:spTree>
    <p:extLst>
      <p:ext uri="{BB962C8B-B14F-4D97-AF65-F5344CB8AC3E}">
        <p14:creationId xmlns:p14="http://schemas.microsoft.com/office/powerpoint/2010/main" val="53072760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Patent search </a:t>
            </a:r>
            <a:endParaRPr lang="en-US" dirty="0"/>
          </a:p>
        </p:txBody>
      </p:sp>
      <p:pic>
        <p:nvPicPr>
          <p:cNvPr id="5" name="Content Placeholder 4"/>
          <p:cNvPicPr>
            <a:picLocks noGrp="1" noChangeAspect="1"/>
          </p:cNvPicPr>
          <p:nvPr>
            <p:ph idx="1"/>
          </p:nvPr>
        </p:nvPicPr>
        <p:blipFill>
          <a:blip r:embed="rId2"/>
          <a:stretch>
            <a:fillRect/>
          </a:stretch>
        </p:blipFill>
        <p:spPr>
          <a:xfrm>
            <a:off x="1364776" y="1787857"/>
            <a:ext cx="9034818" cy="3712831"/>
          </a:xfrm>
          <a:prstGeom prst="rect">
            <a:avLst/>
          </a:prstGeom>
        </p:spPr>
      </p:pic>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91EB0A77-6E8D-4891-8989-23436C968136}" type="slidenum">
              <a:rPr lang="fa-IR" smtClean="0"/>
              <a:t>33</a:t>
            </a:fld>
            <a:endParaRPr lang="fa-IR"/>
          </a:p>
        </p:txBody>
      </p:sp>
    </p:spTree>
    <p:extLst>
      <p:ext uri="{BB962C8B-B14F-4D97-AF65-F5344CB8AC3E}">
        <p14:creationId xmlns:p14="http://schemas.microsoft.com/office/powerpoint/2010/main" val="41354481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fa-IR" dirty="0"/>
              <a:t>پایگاه‌های داده پتنت، اعم از «</a:t>
            </a:r>
            <a:r>
              <a:rPr lang="en-US" dirty="0"/>
              <a:t>PATENTSCOPE»، </a:t>
            </a:r>
            <a:r>
              <a:rPr lang="fa-IR" dirty="0"/>
              <a:t>گوگل پتنت (</a:t>
            </a:r>
            <a:r>
              <a:rPr lang="en-US" dirty="0"/>
              <a:t>Google Patent) </a:t>
            </a:r>
            <a:r>
              <a:rPr lang="fa-IR" dirty="0"/>
              <a:t>و «</a:t>
            </a:r>
            <a:r>
              <a:rPr lang="en-US" dirty="0" err="1"/>
              <a:t>Espacenet</a:t>
            </a:r>
            <a:r>
              <a:rPr lang="en-US" dirty="0"/>
              <a:t>»</a:t>
            </a: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1EB0A77-6E8D-4891-8989-23436C968136}" type="slidenum">
              <a:rPr lang="fa-IR" smtClean="0"/>
              <a:t>34</a:t>
            </a:fld>
            <a:endParaRPr lang="fa-IR"/>
          </a:p>
        </p:txBody>
      </p:sp>
    </p:spTree>
    <p:extLst>
      <p:ext uri="{BB962C8B-B14F-4D97-AF65-F5344CB8AC3E}">
        <p14:creationId xmlns:p14="http://schemas.microsoft.com/office/powerpoint/2010/main" val="9632940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693784" y="1846263"/>
            <a:ext cx="8864757" cy="4022725"/>
          </a:xfrm>
          <a:prstGeom prst="rect">
            <a:avLst/>
          </a:prstGeom>
        </p:spPr>
      </p:pic>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91EB0A77-6E8D-4891-8989-23436C968136}" type="slidenum">
              <a:rPr lang="fa-IR" smtClean="0"/>
              <a:t>35</a:t>
            </a:fld>
            <a:endParaRPr lang="fa-IR"/>
          </a:p>
        </p:txBody>
      </p:sp>
    </p:spTree>
    <p:extLst>
      <p:ext uri="{BB962C8B-B14F-4D97-AF65-F5344CB8AC3E}">
        <p14:creationId xmlns:p14="http://schemas.microsoft.com/office/powerpoint/2010/main" val="28193356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050878" y="1846263"/>
            <a:ext cx="9799091" cy="4022725"/>
          </a:xfrm>
          <a:prstGeom prst="rect">
            <a:avLst/>
          </a:prstGeom>
        </p:spPr>
      </p:pic>
      <p:sp>
        <p:nvSpPr>
          <p:cNvPr id="3" name="Footer Placeholder 2"/>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1EB0A77-6E8D-4891-8989-23436C968136}" type="slidenum">
              <a:rPr lang="fa-IR" smtClean="0"/>
              <a:t>36</a:t>
            </a:fld>
            <a:endParaRPr lang="fa-IR"/>
          </a:p>
        </p:txBody>
      </p:sp>
    </p:spTree>
    <p:extLst>
      <p:ext uri="{BB962C8B-B14F-4D97-AF65-F5344CB8AC3E}">
        <p14:creationId xmlns:p14="http://schemas.microsoft.com/office/powerpoint/2010/main" val="26920981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601617" y="1846263"/>
            <a:ext cx="9049091" cy="4022725"/>
          </a:xfrm>
          <a:prstGeom prst="rect">
            <a:avLst/>
          </a:prstGeom>
        </p:spPr>
      </p:pic>
      <p:sp>
        <p:nvSpPr>
          <p:cNvPr id="3" name="Footer Placeholder 2"/>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1EB0A77-6E8D-4891-8989-23436C968136}" type="slidenum">
              <a:rPr lang="fa-IR" smtClean="0"/>
              <a:t>37</a:t>
            </a:fld>
            <a:endParaRPr lang="fa-IR"/>
          </a:p>
        </p:txBody>
      </p:sp>
    </p:spTree>
    <p:extLst>
      <p:ext uri="{BB962C8B-B14F-4D97-AF65-F5344CB8AC3E}">
        <p14:creationId xmlns:p14="http://schemas.microsoft.com/office/powerpoint/2010/main" val="40818631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804588" y="1846263"/>
            <a:ext cx="8643150" cy="4022725"/>
          </a:xfrm>
          <a:prstGeom prst="rect">
            <a:avLst/>
          </a:prstGeom>
        </p:spPr>
      </p:pic>
      <p:sp>
        <p:nvSpPr>
          <p:cNvPr id="7" name="Oval 6"/>
          <p:cNvSpPr/>
          <p:nvPr/>
        </p:nvSpPr>
        <p:spPr>
          <a:xfrm>
            <a:off x="1774210" y="2115402"/>
            <a:ext cx="1241946" cy="50496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776484" y="3537044"/>
            <a:ext cx="1241946" cy="50496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91EB0A77-6E8D-4891-8989-23436C968136}" type="slidenum">
              <a:rPr lang="fa-IR" smtClean="0"/>
              <a:t>38</a:t>
            </a:fld>
            <a:endParaRPr lang="fa-IR"/>
          </a:p>
        </p:txBody>
      </p:sp>
    </p:spTree>
    <p:extLst>
      <p:ext uri="{BB962C8B-B14F-4D97-AF65-F5344CB8AC3E}">
        <p14:creationId xmlns:p14="http://schemas.microsoft.com/office/powerpoint/2010/main" val="30063902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832512"/>
            <a:ext cx="10058400" cy="904847"/>
          </a:xfrm>
        </p:spPr>
        <p:txBody>
          <a:bodyPr>
            <a:normAutofit fontScale="90000"/>
          </a:bodyPr>
          <a:lstStyle/>
          <a:p>
            <a:r>
              <a:rPr lang="en-US" b="1" dirty="0">
                <a:effectLst>
                  <a:outerShdw blurRad="38100" dist="38100" dir="2700000" algn="tl">
                    <a:srgbClr val="000000">
                      <a:alpha val="43137"/>
                    </a:srgbClr>
                  </a:outerShdw>
                </a:effectLst>
              </a:rPr>
              <a:t>PATENTSCOPE</a:t>
            </a:r>
            <a:r>
              <a:rPr lang="en-US" dirty="0"/>
              <a:t> </a:t>
            </a:r>
            <a:br>
              <a:rPr lang="en-US" dirty="0"/>
            </a:br>
            <a:r>
              <a:rPr lang="en-US" sz="3600" dirty="0">
                <a:hlinkClick r:id="rId2"/>
              </a:rPr>
              <a:t>https://</a:t>
            </a:r>
            <a:r>
              <a:rPr lang="en-US" sz="3600" dirty="0" smtClean="0">
                <a:hlinkClick r:id="rId2"/>
              </a:rPr>
              <a:t>patentscope.wipo.int/search/en/search.jsf</a:t>
            </a:r>
            <a:r>
              <a:rPr lang="en-US" sz="3600" dirty="0" smtClean="0"/>
              <a:t/>
            </a:r>
            <a:br>
              <a:rPr lang="en-US" sz="3600" dirty="0" smtClean="0"/>
            </a:br>
            <a:endParaRPr lang="en-US" sz="3600" dirty="0"/>
          </a:p>
        </p:txBody>
      </p:sp>
      <p:pic>
        <p:nvPicPr>
          <p:cNvPr id="4" name="Content Placeholder 3"/>
          <p:cNvPicPr>
            <a:picLocks noGrp="1" noChangeAspect="1"/>
          </p:cNvPicPr>
          <p:nvPr>
            <p:ph idx="1"/>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501254" y="1815153"/>
            <a:ext cx="9799435" cy="4067484"/>
          </a:xfrm>
          <a:prstGeom prst="rect">
            <a:avLst/>
          </a:prstGeom>
        </p:spPr>
      </p:pic>
      <p:pic>
        <p:nvPicPr>
          <p:cNvPr id="5" name="Content Placeholder 3"/>
          <p:cNvPicPr>
            <a:picLocks noChangeAspect="1"/>
          </p:cNvPicPr>
          <p:nvPr/>
        </p:nvPicPr>
        <p:blipFill>
          <a:blip r:embed="rId5"/>
          <a:stretch>
            <a:fillRect/>
          </a:stretch>
        </p:blipFill>
        <p:spPr>
          <a:xfrm>
            <a:off x="191069" y="2579428"/>
            <a:ext cx="1965278" cy="2813500"/>
          </a:xfrm>
          <a:prstGeom prst="rect">
            <a:avLst/>
          </a:prstGeom>
        </p:spPr>
      </p:pic>
      <p:sp>
        <p:nvSpPr>
          <p:cNvPr id="3" name="Footer Placeholder 2"/>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1EB0A77-6E8D-4891-8989-23436C968136}" type="slidenum">
              <a:rPr lang="fa-IR" smtClean="0"/>
              <a:t>39</a:t>
            </a:fld>
            <a:endParaRPr lang="fa-IR"/>
          </a:p>
        </p:txBody>
      </p:sp>
    </p:spTree>
    <p:extLst>
      <p:ext uri="{BB962C8B-B14F-4D97-AF65-F5344CB8AC3E}">
        <p14:creationId xmlns:p14="http://schemas.microsoft.com/office/powerpoint/2010/main" val="1565519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chemeClr val="tx1"/>
                </a:solidFill>
                <a:cs typeface="B Nazanin" panose="00000400000000000000" pitchFamily="2" charset="-78"/>
              </a:rPr>
              <a:t>روش های ایده پردازی</a:t>
            </a:r>
            <a:endParaRPr lang="en-US" dirty="0">
              <a:solidFill>
                <a:schemeClr val="tx1"/>
              </a:solidFill>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091821" y="1846263"/>
            <a:ext cx="10740787" cy="4022725"/>
          </a:xfrm>
          <a:prstGeom prst="rect">
            <a:avLst/>
          </a:prstGeom>
        </p:spPr>
      </p:pic>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1EB0A77-6E8D-4891-8989-23436C968136}" type="slidenum">
              <a:rPr lang="fa-IR" smtClean="0"/>
              <a:t>4</a:t>
            </a:fld>
            <a:endParaRPr lang="fa-IR"/>
          </a:p>
        </p:txBody>
      </p:sp>
    </p:spTree>
    <p:extLst>
      <p:ext uri="{BB962C8B-B14F-4D97-AF65-F5344CB8AC3E}">
        <p14:creationId xmlns:p14="http://schemas.microsoft.com/office/powerpoint/2010/main" val="6627651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stretch>
            <a:fillRect/>
          </a:stretch>
        </p:blipFill>
        <p:spPr>
          <a:xfrm>
            <a:off x="2059492" y="1846263"/>
            <a:ext cx="8133341" cy="4022725"/>
          </a:xfrm>
          <a:prstGeom prst="rect">
            <a:avLst/>
          </a:prstGeom>
        </p:spPr>
      </p:pic>
      <p:sp>
        <p:nvSpPr>
          <p:cNvPr id="7" name="Oval 6"/>
          <p:cNvSpPr/>
          <p:nvPr/>
        </p:nvSpPr>
        <p:spPr>
          <a:xfrm>
            <a:off x="2333769" y="2129050"/>
            <a:ext cx="1241946" cy="50496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91EB0A77-6E8D-4891-8989-23436C968136}" type="slidenum">
              <a:rPr lang="fa-IR" smtClean="0"/>
              <a:t>40</a:t>
            </a:fld>
            <a:endParaRPr lang="fa-IR"/>
          </a:p>
        </p:txBody>
      </p:sp>
    </p:spTree>
    <p:extLst>
      <p:ext uri="{BB962C8B-B14F-4D97-AF65-F5344CB8AC3E}">
        <p14:creationId xmlns:p14="http://schemas.microsoft.com/office/powerpoint/2010/main" val="37125535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514901" y="1846263"/>
            <a:ext cx="9130353" cy="4022725"/>
          </a:xfrm>
          <a:prstGeom prst="rect">
            <a:avLst/>
          </a:prstGeom>
        </p:spPr>
      </p:pic>
      <p:sp>
        <p:nvSpPr>
          <p:cNvPr id="3" name="Footer Placeholder 2"/>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1EB0A77-6E8D-4891-8989-23436C968136}" type="slidenum">
              <a:rPr lang="fa-IR" smtClean="0"/>
              <a:t>41</a:t>
            </a:fld>
            <a:endParaRPr lang="fa-IR"/>
          </a:p>
        </p:txBody>
      </p:sp>
    </p:spTree>
    <p:extLst>
      <p:ext uri="{BB962C8B-B14F-4D97-AF65-F5344CB8AC3E}">
        <p14:creationId xmlns:p14="http://schemas.microsoft.com/office/powerpoint/2010/main" val="41734474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606722" y="1846263"/>
            <a:ext cx="5937401" cy="4022725"/>
          </a:xfrm>
          <a:prstGeom prst="rect">
            <a:avLst/>
          </a:prstGeom>
        </p:spPr>
      </p:pic>
      <p:sp>
        <p:nvSpPr>
          <p:cNvPr id="3" name="Footer Placeholder 2"/>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1EB0A77-6E8D-4891-8989-23436C968136}" type="slidenum">
              <a:rPr lang="fa-IR" smtClean="0"/>
              <a:t>42</a:t>
            </a:fld>
            <a:endParaRPr lang="fa-IR"/>
          </a:p>
        </p:txBody>
      </p:sp>
    </p:spTree>
    <p:extLst>
      <p:ext uri="{BB962C8B-B14F-4D97-AF65-F5344CB8AC3E}">
        <p14:creationId xmlns:p14="http://schemas.microsoft.com/office/powerpoint/2010/main" val="18730797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If there was a similar patent or product </a:t>
            </a:r>
            <a:br>
              <a:rPr lang="en-US" dirty="0" smtClean="0"/>
            </a:br>
            <a:r>
              <a:rPr lang="en-US" dirty="0" smtClean="0"/>
              <a:t>Can we keep our project? </a:t>
            </a:r>
            <a:endParaRPr lang="en-US" dirty="0"/>
          </a:p>
        </p:txBody>
      </p:sp>
      <p:pic>
        <p:nvPicPr>
          <p:cNvPr id="4" name="Content Placeholder 3"/>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50000"/>
                    </a14:imgEffect>
                    <a14:imgEffect>
                      <a14:colorTemperature colorTemp="11200"/>
                    </a14:imgEffect>
                  </a14:imgLayer>
                </a14:imgProps>
              </a:ext>
            </a:extLst>
          </a:blip>
          <a:stretch>
            <a:fillRect/>
          </a:stretch>
        </p:blipFill>
        <p:spPr>
          <a:xfrm>
            <a:off x="1096963" y="2787668"/>
            <a:ext cx="10058400" cy="2139914"/>
          </a:xfrm>
          <a:prstGeom prst="rect">
            <a:avLst/>
          </a:prstGeom>
        </p:spPr>
      </p:pic>
      <p:sp>
        <p:nvSpPr>
          <p:cNvPr id="3" name="Footer Placeholder 2"/>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1EB0A77-6E8D-4891-8989-23436C968136}" type="slidenum">
              <a:rPr lang="fa-IR" smtClean="0"/>
              <a:t>43</a:t>
            </a:fld>
            <a:endParaRPr lang="fa-IR"/>
          </a:p>
        </p:txBody>
      </p:sp>
    </p:spTree>
    <p:extLst>
      <p:ext uri="{BB962C8B-B14F-4D97-AF65-F5344CB8AC3E}">
        <p14:creationId xmlns:p14="http://schemas.microsoft.com/office/powerpoint/2010/main" val="39840001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4008" y="4285397"/>
            <a:ext cx="10058400" cy="736979"/>
          </a:xfrm>
        </p:spPr>
        <p:txBody>
          <a:bodyPr>
            <a:normAutofit/>
          </a:bodyPr>
          <a:lstStyle/>
          <a:p>
            <a:pPr algn="r"/>
            <a:r>
              <a:rPr lang="fa-IR" sz="2000" dirty="0" smtClean="0">
                <a:solidFill>
                  <a:schemeClr val="tx1"/>
                </a:solidFill>
                <a:cs typeface="B Nazanin" panose="00000400000000000000" pitchFamily="2" charset="-78"/>
              </a:rPr>
              <a:t>اگر بر اساس عنوان سرچ کنید معمولا نتایجی فراهم نمی شود مگر عنوان کامل و دقیق را در فیلد وارد کنید</a:t>
            </a:r>
            <a:br>
              <a:rPr lang="fa-IR" sz="2000" dirty="0" smtClean="0">
                <a:solidFill>
                  <a:schemeClr val="tx1"/>
                </a:solidFill>
                <a:cs typeface="B Nazanin" panose="00000400000000000000" pitchFamily="2" charset="-78"/>
              </a:rPr>
            </a:br>
            <a:endParaRPr lang="en-US" sz="2000" dirty="0">
              <a:solidFill>
                <a:schemeClr val="tx1"/>
              </a:solidFill>
              <a:cs typeface="B Nazanin" panose="00000400000000000000" pitchFamily="2" charset="-78"/>
            </a:endParaRPr>
          </a:p>
        </p:txBody>
      </p:sp>
      <p:pic>
        <p:nvPicPr>
          <p:cNvPr id="6" name="Content Placeholder 5"/>
          <p:cNvPicPr>
            <a:picLocks noGrp="1" noChangeAspect="1"/>
          </p:cNvPicPr>
          <p:nvPr>
            <p:ph idx="1"/>
          </p:nvPr>
        </p:nvPicPr>
        <p:blipFill>
          <a:blip r:embed="rId2"/>
          <a:stretch>
            <a:fillRect/>
          </a:stretch>
        </p:blipFill>
        <p:spPr>
          <a:xfrm>
            <a:off x="1918224" y="0"/>
            <a:ext cx="8415878" cy="4022725"/>
          </a:xfrm>
          <a:prstGeom prst="rect">
            <a:avLst/>
          </a:prstGeom>
        </p:spPr>
      </p:pic>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91EB0A77-6E8D-4891-8989-23436C968136}" type="slidenum">
              <a:rPr lang="fa-IR" smtClean="0"/>
              <a:t>44</a:t>
            </a:fld>
            <a:endParaRPr lang="fa-IR"/>
          </a:p>
        </p:txBody>
      </p:sp>
    </p:spTree>
    <p:extLst>
      <p:ext uri="{BB962C8B-B14F-4D97-AF65-F5344CB8AC3E}">
        <p14:creationId xmlns:p14="http://schemas.microsoft.com/office/powerpoint/2010/main" val="381473554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fa-IR" dirty="0" smtClean="0">
                <a:cs typeface="B Nazanin" panose="00000400000000000000" pitchFamily="2" charset="-78"/>
              </a:rPr>
              <a:t>در پروپوزال فناوارانه قسمت بررسی متون وجود ندارد و می توان در بیان مساله به صورت محدود اشاره ای به مطالعات مشابه نمود.</a:t>
            </a:r>
          </a:p>
          <a:p>
            <a:r>
              <a:rPr lang="fa-IR" dirty="0" smtClean="0">
                <a:cs typeface="B Nazanin" panose="00000400000000000000" pitchFamily="2" charset="-78"/>
              </a:rPr>
              <a:t>اما نیازی به اشاره به صورت سیستماتیک نمی باشد.</a:t>
            </a:r>
            <a:endParaRPr lang="en-US" dirty="0">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541149" y="2477850"/>
            <a:ext cx="6064368" cy="3267075"/>
          </a:xfrm>
          <a:prstGeom prst="rect">
            <a:avLst/>
          </a:prstGeom>
        </p:spPr>
      </p:pic>
      <p:sp>
        <p:nvSpPr>
          <p:cNvPr id="5" name="Left Arrow 4"/>
          <p:cNvSpPr/>
          <p:nvPr/>
        </p:nvSpPr>
        <p:spPr>
          <a:xfrm>
            <a:off x="6387152" y="4285397"/>
            <a:ext cx="518615" cy="354842"/>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91EB0A77-6E8D-4891-8989-23436C968136}" type="slidenum">
              <a:rPr lang="fa-IR" smtClean="0"/>
              <a:t>45</a:t>
            </a:fld>
            <a:endParaRPr lang="fa-IR"/>
          </a:p>
        </p:txBody>
      </p:sp>
    </p:spTree>
    <p:extLst>
      <p:ext uri="{BB962C8B-B14F-4D97-AF65-F5344CB8AC3E}">
        <p14:creationId xmlns:p14="http://schemas.microsoft.com/office/powerpoint/2010/main" val="182476761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265528" y="450377"/>
            <a:ext cx="7478973" cy="5418612"/>
          </a:xfrm>
          <a:prstGeom prst="rect">
            <a:avLst/>
          </a:prstGeom>
        </p:spPr>
      </p:pic>
      <p:sp>
        <p:nvSpPr>
          <p:cNvPr id="3" name="Footer Placeholder 2"/>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1EB0A77-6E8D-4891-8989-23436C968136}" type="slidenum">
              <a:rPr lang="fa-IR" smtClean="0"/>
              <a:t>46</a:t>
            </a:fld>
            <a:endParaRPr lang="fa-IR"/>
          </a:p>
        </p:txBody>
      </p:sp>
    </p:spTree>
    <p:extLst>
      <p:ext uri="{BB962C8B-B14F-4D97-AF65-F5344CB8AC3E}">
        <p14:creationId xmlns:p14="http://schemas.microsoft.com/office/powerpoint/2010/main" val="24584702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3002507" y="313898"/>
            <a:ext cx="5667375" cy="1856096"/>
          </a:xfrm>
          <a:prstGeom prst="rect">
            <a:avLst/>
          </a:prstGeom>
        </p:spPr>
      </p:pic>
      <p:sp>
        <p:nvSpPr>
          <p:cNvPr id="9" name="Content Placeholder 8"/>
          <p:cNvSpPr>
            <a:spLocks noGrp="1"/>
          </p:cNvSpPr>
          <p:nvPr>
            <p:ph idx="1"/>
          </p:nvPr>
        </p:nvSpPr>
        <p:spPr/>
        <p:txBody>
          <a:bodyPr/>
          <a:lstStyle/>
          <a:p>
            <a:pPr algn="ctr"/>
            <a:r>
              <a:rPr lang="ar-SA" b="1" dirty="0">
                <a:solidFill>
                  <a:srgbClr val="00B0F0"/>
                </a:solidFill>
                <a:cs typeface="B Nazanin" panose="00000400000000000000" pitchFamily="2" charset="-78"/>
              </a:rPr>
              <a:t>قسمت سوم ـ اطلاعات مربوط به طرح</a:t>
            </a:r>
            <a:endParaRPr lang="en-US" dirty="0">
              <a:solidFill>
                <a:srgbClr val="00B0F0"/>
              </a:solidFill>
              <a:cs typeface="B Nazanin" panose="00000400000000000000" pitchFamily="2" charset="-78"/>
            </a:endParaRPr>
          </a:p>
          <a:p>
            <a:pPr algn="ctr"/>
            <a:r>
              <a:rPr lang="ar-SA" b="1" dirty="0">
                <a:cs typeface="B Nazanin" panose="00000400000000000000" pitchFamily="2" charset="-78"/>
              </a:rPr>
              <a:t>عنوان طرح: </a:t>
            </a:r>
            <a:r>
              <a:rPr lang="ar-SA" dirty="0">
                <a:cs typeface="B Nazanin" panose="00000400000000000000" pitchFamily="2" charset="-78"/>
              </a:rPr>
              <a:t>طراحی و ساخت کیت کلرسنجی برای اندازه گیری کلر باقیمانده  آزاد در آب </a:t>
            </a:r>
            <a:r>
              <a:rPr lang="ar-SA" dirty="0" smtClean="0">
                <a:cs typeface="B Nazanin" panose="00000400000000000000" pitchFamily="2" charset="-78"/>
              </a:rPr>
              <a:t>آشامیدنی</a:t>
            </a:r>
            <a:endParaRPr lang="fa-IR" dirty="0" smtClean="0">
              <a:cs typeface="B Nazanin" panose="00000400000000000000" pitchFamily="2" charset="-78"/>
            </a:endParaRPr>
          </a:p>
          <a:p>
            <a:endParaRPr lang="fa-IR" dirty="0">
              <a:cs typeface="B Nazanin" panose="00000400000000000000" pitchFamily="2" charset="-78"/>
            </a:endParaRPr>
          </a:p>
          <a:p>
            <a:r>
              <a:rPr lang="ar-SA" sz="1800" b="1" dirty="0"/>
              <a:t>3</a:t>
            </a:r>
            <a:r>
              <a:rPr lang="ar-SA" sz="1800" b="1" dirty="0">
                <a:cs typeface="B Nazanin" panose="00000400000000000000" pitchFamily="2" charset="-78"/>
              </a:rPr>
              <a:t>-5- در مورد نوآورانه بودن ايده / زمينه‌كاري و يا كپي نمونه خارجي/ داخلي بودن آن توضيح دهيد .</a:t>
            </a:r>
            <a:endParaRPr lang="en-US" sz="1800" b="1" dirty="0">
              <a:cs typeface="B Nazanin" panose="00000400000000000000" pitchFamily="2" charset="-78"/>
            </a:endParaRPr>
          </a:p>
          <a:p>
            <a:r>
              <a:rPr lang="ar-SA" sz="1800" dirty="0">
                <a:cs typeface="B Nazanin" panose="00000400000000000000" pitchFamily="2" charset="-78"/>
              </a:rPr>
              <a:t>این محصول جهت </a:t>
            </a:r>
            <a:r>
              <a:rPr lang="fa-IR" sz="1800" dirty="0">
                <a:cs typeface="B Nazanin" panose="00000400000000000000" pitchFamily="2" charset="-78"/>
              </a:rPr>
              <a:t>پایش سطح باقیمانده کلر آزاد به عنوان پارامتر بهداشتی </a:t>
            </a:r>
            <a:r>
              <a:rPr lang="ar-SA" sz="1800" dirty="0">
                <a:cs typeface="B Nazanin" panose="00000400000000000000" pitchFamily="2" charset="-78"/>
              </a:rPr>
              <a:t>کاهش میکروبی در آّب آشامیدنی و استخرها مورد استفاده قرار می­گیرید. امروز به دلیل استفاده گسترده از این کیت ها در کشور در شرکت های آب و فاضلاب و معاونتهای بهداشتی و مصرفی بودن قرص های آن و ضرورت پایش سلامت آب، بایستی پیوسته قرص مصرفی آن تهیه گردد. مشکلات عدیده در تهیه این قرص ها به دلیل تحریم ها باعث افزایش قیمت آن و در نتیجه خروج مقادیر زیادی ارز از کشور شده است. به همین دلیل به صورت خیلی محدود سعی در تهیه مواد این قرص بصورت فعله و مصرف بصورت پودری شده است. هدف از این طرح فناوری ساخت قرص </a:t>
            </a:r>
            <a:r>
              <a:rPr lang="en-US" sz="1800" dirty="0">
                <a:cs typeface="B Nazanin" panose="00000400000000000000" pitchFamily="2" charset="-78"/>
              </a:rPr>
              <a:t>DPD </a:t>
            </a:r>
            <a:r>
              <a:rPr lang="ar-SA" sz="1800" dirty="0">
                <a:cs typeface="B Nazanin" panose="00000400000000000000" pitchFamily="2" charset="-78"/>
              </a:rPr>
              <a:t>و در نهایت بومی سازی  ساخت کیت خواهد بود.</a:t>
            </a:r>
            <a:endParaRPr lang="en-US" sz="1800" dirty="0">
              <a:cs typeface="B Nazanin" panose="00000400000000000000" pitchFamily="2" charset="-78"/>
            </a:endParaRPr>
          </a:p>
          <a:p>
            <a:endParaRPr lang="en-US" dirty="0"/>
          </a:p>
        </p:txBody>
      </p:sp>
      <p:sp>
        <p:nvSpPr>
          <p:cNvPr id="2" name="Footer Placeholder 1"/>
          <p:cNvSpPr>
            <a:spLocks noGrp="1"/>
          </p:cNvSpPr>
          <p:nvPr>
            <p:ph type="ftr" sz="quarter" idx="11"/>
          </p:nvPr>
        </p:nvSpPr>
        <p:spPr/>
        <p:txBody>
          <a:bodyPr/>
          <a:lstStyle/>
          <a:p>
            <a:endParaRPr lang="fa-IR"/>
          </a:p>
        </p:txBody>
      </p:sp>
      <p:sp>
        <p:nvSpPr>
          <p:cNvPr id="3" name="Slide Number Placeholder 2"/>
          <p:cNvSpPr>
            <a:spLocks noGrp="1"/>
          </p:cNvSpPr>
          <p:nvPr>
            <p:ph type="sldNum" sz="quarter" idx="12"/>
          </p:nvPr>
        </p:nvSpPr>
        <p:spPr/>
        <p:txBody>
          <a:bodyPr/>
          <a:lstStyle/>
          <a:p>
            <a:fld id="{91EB0A77-6E8D-4891-8989-23436C968136}" type="slidenum">
              <a:rPr lang="fa-IR" smtClean="0"/>
              <a:t>47</a:t>
            </a:fld>
            <a:endParaRPr lang="fa-IR"/>
          </a:p>
        </p:txBody>
      </p:sp>
    </p:spTree>
    <p:extLst>
      <p:ext uri="{BB962C8B-B14F-4D97-AF65-F5344CB8AC3E}">
        <p14:creationId xmlns:p14="http://schemas.microsoft.com/office/powerpoint/2010/main" val="322810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animEffect transition="in" filter="fade">
                                      <p:cBhvr>
                                        <p:cTn id="15" dur="500"/>
                                        <p:tgtEl>
                                          <p:spTgt spid="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xEl>
                                              <p:pRg st="3" end="3"/>
                                            </p:txEl>
                                          </p:spTgt>
                                        </p:tgtEl>
                                        <p:attrNameLst>
                                          <p:attrName>style.visibility</p:attrName>
                                        </p:attrNameLst>
                                      </p:cBhvr>
                                      <p:to>
                                        <p:strVal val="visible"/>
                                      </p:to>
                                    </p:set>
                                    <p:animEffect transition="in" filter="fade">
                                      <p:cBhvr>
                                        <p:cTn id="20" dur="500"/>
                                        <p:tgtEl>
                                          <p:spTgt spid="9">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animEffect transition="in" filter="fade">
                                      <p:cBhvr>
                                        <p:cTn id="23"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694959" y="2117465"/>
            <a:ext cx="6753225" cy="3560004"/>
          </a:xfrm>
          <a:prstGeom prst="rect">
            <a:avLst/>
          </a:prstGeom>
        </p:spPr>
      </p:pic>
      <p:sp>
        <p:nvSpPr>
          <p:cNvPr id="3" name="Footer Placeholder 2"/>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1EB0A77-6E8D-4891-8989-23436C968136}" type="slidenum">
              <a:rPr lang="fa-IR" smtClean="0"/>
              <a:t>48</a:t>
            </a:fld>
            <a:endParaRPr lang="fa-IR"/>
          </a:p>
        </p:txBody>
      </p:sp>
    </p:spTree>
    <p:extLst>
      <p:ext uri="{BB962C8B-B14F-4D97-AF65-F5344CB8AC3E}">
        <p14:creationId xmlns:p14="http://schemas.microsoft.com/office/powerpoint/2010/main" val="289580461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cs typeface="B Nazanin" panose="00000400000000000000" pitchFamily="2" charset="-78"/>
              </a:rPr>
              <a:t>3-7 نتایج و خروجی طرح </a:t>
            </a:r>
            <a:endParaRPr lang="en-US" dirty="0">
              <a:cs typeface="B Nazanin" panose="00000400000000000000" pitchFamily="2" charset="-78"/>
            </a:endParaRPr>
          </a:p>
        </p:txBody>
      </p:sp>
      <p:pic>
        <p:nvPicPr>
          <p:cNvPr id="6" name="Content Placeholder 5"/>
          <p:cNvPicPr>
            <a:picLocks noGrp="1" noChangeAspect="1"/>
          </p:cNvPicPr>
          <p:nvPr>
            <p:ph idx="1"/>
          </p:nvPr>
        </p:nvPicPr>
        <p:blipFill>
          <a:blip r:embed="rId2"/>
          <a:stretch>
            <a:fillRect/>
          </a:stretch>
        </p:blipFill>
        <p:spPr>
          <a:xfrm>
            <a:off x="655093" y="1951630"/>
            <a:ext cx="10481479" cy="2453683"/>
          </a:xfrm>
          <a:prstGeom prst="rect">
            <a:avLst/>
          </a:prstGeom>
        </p:spPr>
      </p:pic>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91EB0A77-6E8D-4891-8989-23436C968136}" type="slidenum">
              <a:rPr lang="fa-IR" smtClean="0"/>
              <a:t>49</a:t>
            </a:fld>
            <a:endParaRPr lang="fa-IR"/>
          </a:p>
        </p:txBody>
      </p:sp>
    </p:spTree>
    <p:extLst>
      <p:ext uri="{BB962C8B-B14F-4D97-AF65-F5344CB8AC3E}">
        <p14:creationId xmlns:p14="http://schemas.microsoft.com/office/powerpoint/2010/main" val="2559602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chemeClr val="tx1"/>
                </a:solidFill>
                <a:cs typeface="B Nazanin" panose="00000400000000000000" pitchFamily="2" charset="-78"/>
              </a:rPr>
              <a:t>روش های پیدا کردن مساله </a:t>
            </a:r>
            <a:endParaRPr lang="en-US" dirty="0">
              <a:solidFill>
                <a:schemeClr val="tx1"/>
              </a:solidFill>
              <a:cs typeface="B Nazanin" panose="00000400000000000000" pitchFamily="2" charset="-78"/>
            </a:endParaRPr>
          </a:p>
        </p:txBody>
      </p:sp>
      <p:sp>
        <p:nvSpPr>
          <p:cNvPr id="3" name="Content Placeholder 2"/>
          <p:cNvSpPr>
            <a:spLocks noGrp="1"/>
          </p:cNvSpPr>
          <p:nvPr>
            <p:ph idx="1"/>
          </p:nvPr>
        </p:nvSpPr>
        <p:spPr>
          <a:xfrm>
            <a:off x="1110928" y="1832087"/>
            <a:ext cx="10058400" cy="2876391"/>
          </a:xfrm>
        </p:spPr>
        <p:txBody>
          <a:bodyPr/>
          <a:lstStyle/>
          <a:p>
            <a:pPr>
              <a:lnSpc>
                <a:spcPct val="150000"/>
              </a:lnSpc>
              <a:buFont typeface="Courier New" panose="02070309020205020404" pitchFamily="49" charset="0"/>
              <a:buChar char="o"/>
            </a:pPr>
            <a:r>
              <a:rPr lang="fa-IR" dirty="0" smtClean="0">
                <a:solidFill>
                  <a:schemeClr val="tx1"/>
                </a:solidFill>
                <a:cs typeface="B Nazanin" panose="00000400000000000000" pitchFamily="2" charset="-78"/>
              </a:rPr>
              <a:t>استفاده از تجارب در محیط کاری </a:t>
            </a:r>
          </a:p>
          <a:p>
            <a:pPr>
              <a:lnSpc>
                <a:spcPct val="150000"/>
              </a:lnSpc>
              <a:buFont typeface="Courier New" panose="02070309020205020404" pitchFamily="49" charset="0"/>
              <a:buChar char="o"/>
            </a:pPr>
            <a:r>
              <a:rPr lang="fa-IR" dirty="0" smtClean="0">
                <a:solidFill>
                  <a:schemeClr val="tx1"/>
                </a:solidFill>
                <a:cs typeface="B Nazanin" panose="00000400000000000000" pitchFamily="2" charset="-78"/>
              </a:rPr>
              <a:t>استفاده از فرضیه ها و نظریه ها در متون علمی </a:t>
            </a:r>
          </a:p>
          <a:p>
            <a:pPr>
              <a:lnSpc>
                <a:spcPct val="150000"/>
              </a:lnSpc>
              <a:buFont typeface="Courier New" panose="02070309020205020404" pitchFamily="49" charset="0"/>
              <a:buChar char="o"/>
            </a:pPr>
            <a:r>
              <a:rPr lang="fa-IR" dirty="0" smtClean="0">
                <a:solidFill>
                  <a:schemeClr val="tx1"/>
                </a:solidFill>
                <a:cs typeface="B Nazanin" panose="00000400000000000000" pitchFamily="2" charset="-78"/>
              </a:rPr>
              <a:t>استفاده از متون تخصصی و پژوهشی و بومی سازی پتنت ها و محصولات خارجی فاقد نمونه داخلی با بازار قابل قبول </a:t>
            </a:r>
          </a:p>
          <a:p>
            <a:pPr>
              <a:lnSpc>
                <a:spcPct val="150000"/>
              </a:lnSpc>
              <a:buFont typeface="Courier New" panose="02070309020205020404" pitchFamily="49" charset="0"/>
              <a:buChar char="o"/>
            </a:pPr>
            <a:r>
              <a:rPr lang="fa-IR" dirty="0" smtClean="0">
                <a:solidFill>
                  <a:schemeClr val="tx1"/>
                </a:solidFill>
                <a:cs typeface="B Nazanin" panose="00000400000000000000" pitchFamily="2" charset="-78"/>
              </a:rPr>
              <a:t>ادارات دانشگاه ها و موسسات پژوهشی </a:t>
            </a:r>
            <a:endParaRPr lang="en-US" dirty="0">
              <a:solidFill>
                <a:schemeClr val="tx1"/>
              </a:solidFill>
              <a:cs typeface="B Nazanin" panose="00000400000000000000" pitchFamily="2" charset="-78"/>
            </a:endParaRPr>
          </a:p>
        </p:txBody>
      </p:sp>
      <p:pic>
        <p:nvPicPr>
          <p:cNvPr id="4" name="Picture 3"/>
          <p:cNvPicPr>
            <a:picLocks noChangeAspect="1"/>
          </p:cNvPicPr>
          <p:nvPr/>
        </p:nvPicPr>
        <p:blipFill>
          <a:blip r:embed="rId3"/>
          <a:stretch>
            <a:fillRect/>
          </a:stretch>
        </p:blipFill>
        <p:spPr>
          <a:xfrm>
            <a:off x="644288" y="3957850"/>
            <a:ext cx="4953000" cy="2431291"/>
          </a:xfrm>
          <a:prstGeom prst="rect">
            <a:avLst/>
          </a:prstGeom>
        </p:spPr>
      </p:pic>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1EB0A77-6E8D-4891-8989-23436C968136}" type="slidenum">
              <a:rPr lang="fa-IR" smtClean="0"/>
              <a:t>5</a:t>
            </a:fld>
            <a:endParaRPr lang="fa-IR"/>
          </a:p>
        </p:txBody>
      </p:sp>
    </p:spTree>
    <p:extLst>
      <p:ext uri="{BB962C8B-B14F-4D97-AF65-F5344CB8AC3E}">
        <p14:creationId xmlns:p14="http://schemas.microsoft.com/office/powerpoint/2010/main" val="156447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ar-SA" sz="4400" dirty="0">
                <a:solidFill>
                  <a:schemeClr val="tx1"/>
                </a:solidFill>
                <a:cs typeface="B Nazanin" panose="00000400000000000000" pitchFamily="2" charset="-78"/>
              </a:rPr>
              <a:t>3-8- كليات روش اجرای طرح همراه با نقشه اجرایی </a:t>
            </a:r>
            <a:endParaRPr lang="en-US" sz="4400" dirty="0">
              <a:solidFill>
                <a:schemeClr val="tx1"/>
              </a:solidFill>
              <a:cs typeface="B Nazanin"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282890" y="1869743"/>
            <a:ext cx="9512489" cy="3268995"/>
          </a:xfrm>
          <a:prstGeom prst="rect">
            <a:avLst/>
          </a:prstGeom>
        </p:spPr>
      </p:pic>
      <p:sp>
        <p:nvSpPr>
          <p:cNvPr id="3" name="Footer Placeholder 2"/>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1EB0A77-6E8D-4891-8989-23436C968136}" type="slidenum">
              <a:rPr lang="fa-IR" smtClean="0"/>
              <a:t>50</a:t>
            </a:fld>
            <a:endParaRPr lang="fa-IR"/>
          </a:p>
        </p:txBody>
      </p:sp>
    </p:spTree>
    <p:extLst>
      <p:ext uri="{BB962C8B-B14F-4D97-AF65-F5344CB8AC3E}">
        <p14:creationId xmlns:p14="http://schemas.microsoft.com/office/powerpoint/2010/main" val="3679200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dirty="0" smtClean="0"/>
              <a:t>چند نکته در روش اجراء</a:t>
            </a:r>
            <a:endParaRPr lang="en-US" dirty="0"/>
          </a:p>
        </p:txBody>
      </p:sp>
      <p:sp>
        <p:nvSpPr>
          <p:cNvPr id="3" name="Content Placeholder 2"/>
          <p:cNvSpPr>
            <a:spLocks noGrp="1"/>
          </p:cNvSpPr>
          <p:nvPr>
            <p:ph idx="1"/>
          </p:nvPr>
        </p:nvSpPr>
        <p:spPr/>
        <p:txBody>
          <a:bodyPr/>
          <a:lstStyle/>
          <a:p>
            <a:pPr>
              <a:lnSpc>
                <a:spcPct val="200000"/>
              </a:lnSpc>
            </a:pPr>
            <a:r>
              <a:rPr lang="fa-IR" dirty="0" smtClean="0">
                <a:solidFill>
                  <a:schemeClr val="tx1"/>
                </a:solidFill>
                <a:cs typeface="B Nazanin" panose="00000400000000000000" pitchFamily="2" charset="-78"/>
              </a:rPr>
              <a:t>به صورت کلی مطالب عنوان شود</a:t>
            </a:r>
          </a:p>
          <a:p>
            <a:pPr>
              <a:lnSpc>
                <a:spcPct val="200000"/>
              </a:lnSpc>
            </a:pPr>
            <a:r>
              <a:rPr lang="fa-IR" dirty="0" smtClean="0">
                <a:solidFill>
                  <a:schemeClr val="tx1"/>
                </a:solidFill>
                <a:cs typeface="B Nazanin" panose="00000400000000000000" pitchFamily="2" charset="-78"/>
              </a:rPr>
              <a:t>می توانید تکنیک های که نوآوری کار شما هست را به طور خلاصه عنوان کنید </a:t>
            </a:r>
          </a:p>
          <a:p>
            <a:pPr>
              <a:lnSpc>
                <a:spcPct val="200000"/>
              </a:lnSpc>
            </a:pPr>
            <a:r>
              <a:rPr lang="fa-IR" dirty="0" smtClean="0">
                <a:solidFill>
                  <a:schemeClr val="tx1"/>
                </a:solidFill>
                <a:cs typeface="B Nazanin" panose="00000400000000000000" pitchFamily="2" charset="-78"/>
              </a:rPr>
              <a:t>مستند سازی و سایت دهی حائز اهمیت است </a:t>
            </a:r>
          </a:p>
          <a:p>
            <a:pPr>
              <a:lnSpc>
                <a:spcPct val="200000"/>
              </a:lnSpc>
            </a:pPr>
            <a:r>
              <a:rPr lang="fa-IR" dirty="0" smtClean="0">
                <a:solidFill>
                  <a:schemeClr val="tx1"/>
                </a:solidFill>
                <a:cs typeface="B Nazanin" panose="00000400000000000000" pitchFamily="2" charset="-78"/>
              </a:rPr>
              <a:t>بر خلاف پروپوزال های معمول در پروپوزال فناورانه، ممکن شخص بر اساس تجربه تکنیکی یا روشی را عملی سازد که نتوان منبعی را ذکر نمود. </a:t>
            </a:r>
          </a:p>
          <a:p>
            <a:pPr>
              <a:lnSpc>
                <a:spcPct val="200000"/>
              </a:lnSpc>
            </a:pPr>
            <a:endParaRPr lang="en-US" dirty="0">
              <a:solidFill>
                <a:schemeClr val="tx1"/>
              </a:solidFill>
              <a:cs typeface="B Nazanin" panose="00000400000000000000" pitchFamily="2" charset="-78"/>
            </a:endParaRP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1EB0A77-6E8D-4891-8989-23436C968136}" type="slidenum">
              <a:rPr lang="fa-IR" smtClean="0"/>
              <a:t>51</a:t>
            </a:fld>
            <a:endParaRPr lang="fa-IR"/>
          </a:p>
        </p:txBody>
      </p:sp>
    </p:spTree>
    <p:extLst>
      <p:ext uri="{BB962C8B-B14F-4D97-AF65-F5344CB8AC3E}">
        <p14:creationId xmlns:p14="http://schemas.microsoft.com/office/powerpoint/2010/main" val="96242859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060812" y="313899"/>
            <a:ext cx="8461612" cy="5555089"/>
          </a:xfrm>
          <a:prstGeom prst="rect">
            <a:avLst/>
          </a:prstGeom>
        </p:spPr>
      </p:pic>
      <p:sp>
        <p:nvSpPr>
          <p:cNvPr id="3" name="Footer Placeholder 2"/>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1EB0A77-6E8D-4891-8989-23436C968136}" type="slidenum">
              <a:rPr lang="fa-IR" smtClean="0"/>
              <a:t>52</a:t>
            </a:fld>
            <a:endParaRPr lang="fa-IR"/>
          </a:p>
        </p:txBody>
      </p:sp>
    </p:spTree>
    <p:extLst>
      <p:ext uri="{BB962C8B-B14F-4D97-AF65-F5344CB8AC3E}">
        <p14:creationId xmlns:p14="http://schemas.microsoft.com/office/powerpoint/2010/main" val="18179575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951629" y="1"/>
            <a:ext cx="8529851" cy="5868988"/>
          </a:xfrm>
          <a:prstGeom prst="rect">
            <a:avLst/>
          </a:prstGeom>
        </p:spPr>
      </p:pic>
      <p:sp>
        <p:nvSpPr>
          <p:cNvPr id="3" name="Footer Placeholder 2"/>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1EB0A77-6E8D-4891-8989-23436C968136}" type="slidenum">
              <a:rPr lang="fa-IR" smtClean="0"/>
              <a:t>6</a:t>
            </a:fld>
            <a:endParaRPr lang="fa-IR"/>
          </a:p>
        </p:txBody>
      </p:sp>
    </p:spTree>
    <p:extLst>
      <p:ext uri="{BB962C8B-B14F-4D97-AF65-F5344CB8AC3E}">
        <p14:creationId xmlns:p14="http://schemas.microsoft.com/office/powerpoint/2010/main" val="2477481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705970" y="1846263"/>
            <a:ext cx="9062114" cy="4022725"/>
          </a:xfrm>
          <a:prstGeom prst="rect">
            <a:avLst/>
          </a:prstGeom>
        </p:spPr>
      </p:pic>
      <p:sp>
        <p:nvSpPr>
          <p:cNvPr id="3" name="Footer Placeholder 2"/>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1EB0A77-6E8D-4891-8989-23436C968136}" type="slidenum">
              <a:rPr lang="fa-IR" smtClean="0"/>
              <a:t>7</a:t>
            </a:fld>
            <a:endParaRPr lang="fa-IR"/>
          </a:p>
        </p:txBody>
      </p:sp>
    </p:spTree>
    <p:extLst>
      <p:ext uri="{BB962C8B-B14F-4D97-AF65-F5344CB8AC3E}">
        <p14:creationId xmlns:p14="http://schemas.microsoft.com/office/powerpoint/2010/main" val="34783966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055983" y="1846263"/>
            <a:ext cx="8140360" cy="4022725"/>
          </a:xfrm>
          <a:prstGeom prst="rect">
            <a:avLst/>
          </a:prstGeom>
        </p:spPr>
      </p:pic>
      <p:sp>
        <p:nvSpPr>
          <p:cNvPr id="3" name="Footer Placeholder 2"/>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1EB0A77-6E8D-4891-8989-23436C968136}" type="slidenum">
              <a:rPr lang="fa-IR" smtClean="0"/>
              <a:t>8</a:t>
            </a:fld>
            <a:endParaRPr lang="fa-IR"/>
          </a:p>
        </p:txBody>
      </p:sp>
    </p:spTree>
    <p:extLst>
      <p:ext uri="{BB962C8B-B14F-4D97-AF65-F5344CB8AC3E}">
        <p14:creationId xmlns:p14="http://schemas.microsoft.com/office/powerpoint/2010/main" val="41296057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54842" y="300251"/>
            <a:ext cx="10781731" cy="5568737"/>
          </a:xfrm>
          <a:prstGeom prst="rect">
            <a:avLst/>
          </a:prstGeom>
        </p:spPr>
      </p:pic>
      <p:sp>
        <p:nvSpPr>
          <p:cNvPr id="3" name="Footer Placeholder 2"/>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1EB0A77-6E8D-4891-8989-23436C968136}" type="slidenum">
              <a:rPr lang="fa-IR" smtClean="0"/>
              <a:t>9</a:t>
            </a:fld>
            <a:endParaRPr lang="fa-IR"/>
          </a:p>
        </p:txBody>
      </p:sp>
    </p:spTree>
    <p:extLst>
      <p:ext uri="{BB962C8B-B14F-4D97-AF65-F5344CB8AC3E}">
        <p14:creationId xmlns:p14="http://schemas.microsoft.com/office/powerpoint/2010/main" val="339604131"/>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3202</TotalTime>
  <Words>1956</Words>
  <Application>Microsoft Office PowerPoint</Application>
  <PresentationFormat>Custom</PresentationFormat>
  <Paragraphs>182</Paragraphs>
  <Slides>52</Slides>
  <Notes>1</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Retrospect</vt:lpstr>
      <vt:lpstr>کارگاه پروپوزال نویسی  (فناورانه)</vt:lpstr>
      <vt:lpstr>پروپوزال </vt:lpstr>
      <vt:lpstr>PowerPoint Presentation</vt:lpstr>
      <vt:lpstr>روش های ایده پردازی</vt:lpstr>
      <vt:lpstr>روش های پیدا کردن مساله </vt:lpstr>
      <vt:lpstr>PowerPoint Presentation</vt:lpstr>
      <vt:lpstr>PowerPoint Presentation</vt:lpstr>
      <vt:lpstr>PowerPoint Presentation</vt:lpstr>
      <vt:lpstr>PowerPoint Presentation</vt:lpstr>
      <vt:lpstr>انتخاب موضوع </vt:lpstr>
      <vt:lpstr>How can we download the proposal template? </vt:lpstr>
      <vt:lpstr>By finding the Vice President of Research and Technology</vt:lpstr>
      <vt:lpstr>PowerPoint Presentation</vt:lpstr>
      <vt:lpstr>PowerPoint Presentation</vt:lpstr>
      <vt:lpstr>PowerPoint Presentation</vt:lpstr>
      <vt:lpstr>An example of successful of product based proposal  </vt:lpstr>
      <vt:lpstr>PowerPoint Presentation</vt:lpstr>
      <vt:lpstr>عنوان طرح: تولید فرآودهای غذایی کم پروتئین ( کیک، بستنی، همبرگر و نان حجیم) </vt:lpstr>
      <vt:lpstr>PowerPoint Presentation</vt:lpstr>
      <vt:lpstr>خلاصه ای از طرح فناوری و ضرورت اجرای آن </vt:lpstr>
      <vt:lpstr>PowerPoint Presentation</vt:lpstr>
      <vt:lpstr>نحوه نگارش بیان مساله </vt:lpstr>
      <vt:lpstr>ضرورت بیان مسئله در پروپوزال </vt:lpstr>
      <vt:lpstr>PowerPoint Presentation</vt:lpstr>
      <vt:lpstr>اصول بیان مسئله در پروپوزال اصول کلی در بیان مسئله در پروپوزالعبارت­اند از: </vt:lpstr>
      <vt:lpstr>ویژگی بیان مسئله خوب رعایت نکات زیر را مد نظر قرار دهید: </vt:lpstr>
      <vt:lpstr>PowerPoint Presentation</vt:lpstr>
      <vt:lpstr>PowerPoint Presentation</vt:lpstr>
      <vt:lpstr>PowerPoint Presentation</vt:lpstr>
      <vt:lpstr>PowerPoint Presentation</vt:lpstr>
      <vt:lpstr>بررسی متون </vt:lpstr>
      <vt:lpstr>PowerPoint Presentation</vt:lpstr>
      <vt:lpstr>Patent search </vt:lpstr>
      <vt:lpstr>PowerPoint Presentation</vt:lpstr>
      <vt:lpstr>PowerPoint Presentation</vt:lpstr>
      <vt:lpstr>PowerPoint Presentation</vt:lpstr>
      <vt:lpstr>PowerPoint Presentation</vt:lpstr>
      <vt:lpstr>PowerPoint Presentation</vt:lpstr>
      <vt:lpstr>PATENTSCOPE  https://patentscope.wipo.int/search/en/search.jsf </vt:lpstr>
      <vt:lpstr>PowerPoint Presentation</vt:lpstr>
      <vt:lpstr>PowerPoint Presentation</vt:lpstr>
      <vt:lpstr>PowerPoint Presentation</vt:lpstr>
      <vt:lpstr>If there was a similar patent or product  Can we keep our project? </vt:lpstr>
      <vt:lpstr>اگر بر اساس عنوان سرچ کنید معمولا نتایجی فراهم نمی شود مگر عنوان کامل و دقیق را در فیلد وارد کنید </vt:lpstr>
      <vt:lpstr>PowerPoint Presentation</vt:lpstr>
      <vt:lpstr>PowerPoint Presentation</vt:lpstr>
      <vt:lpstr>PowerPoint Presentation</vt:lpstr>
      <vt:lpstr>PowerPoint Presentation</vt:lpstr>
      <vt:lpstr>3-7 نتایج و خروجی طرح </vt:lpstr>
      <vt:lpstr>3-8- كليات روش اجرای طرح همراه با نقشه اجرایی </vt:lpstr>
      <vt:lpstr>چند نکته در روش اجراء</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کارگاه پروپوزال نویسی  (فناوراانه)</dc:title>
  <dc:creator>drp</dc:creator>
  <cp:lastModifiedBy>dr.azarian</cp:lastModifiedBy>
  <cp:revision>62</cp:revision>
  <dcterms:created xsi:type="dcterms:W3CDTF">2022-11-02T06:06:21Z</dcterms:created>
  <dcterms:modified xsi:type="dcterms:W3CDTF">2022-12-10T08:03:41Z</dcterms:modified>
</cp:coreProperties>
</file>